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30"/>
  </p:notesMasterIdLst>
  <p:sldIdLst>
    <p:sldId id="301" r:id="rId2"/>
    <p:sldId id="417" r:id="rId3"/>
    <p:sldId id="419" r:id="rId4"/>
    <p:sldId id="418" r:id="rId5"/>
    <p:sldId id="333" r:id="rId6"/>
    <p:sldId id="415" r:id="rId7"/>
    <p:sldId id="416" r:id="rId8"/>
    <p:sldId id="492" r:id="rId9"/>
    <p:sldId id="493" r:id="rId10"/>
    <p:sldId id="494" r:id="rId11"/>
    <p:sldId id="495" r:id="rId12"/>
    <p:sldId id="496" r:id="rId13"/>
    <p:sldId id="497" r:id="rId14"/>
    <p:sldId id="498" r:id="rId15"/>
    <p:sldId id="499" r:id="rId16"/>
    <p:sldId id="500" r:id="rId17"/>
    <p:sldId id="501" r:id="rId18"/>
    <p:sldId id="429" r:id="rId19"/>
    <p:sldId id="430" r:id="rId20"/>
    <p:sldId id="431" r:id="rId21"/>
    <p:sldId id="432" r:id="rId22"/>
    <p:sldId id="433" r:id="rId23"/>
    <p:sldId id="434" r:id="rId24"/>
    <p:sldId id="435" r:id="rId25"/>
    <p:sldId id="436" r:id="rId26"/>
    <p:sldId id="464" r:id="rId27"/>
    <p:sldId id="438" r:id="rId28"/>
    <p:sldId id="439" r:id="rId29"/>
    <p:sldId id="440" r:id="rId30"/>
    <p:sldId id="441" r:id="rId31"/>
    <p:sldId id="442" r:id="rId32"/>
    <p:sldId id="443" r:id="rId33"/>
    <p:sldId id="444" r:id="rId34"/>
    <p:sldId id="445" r:id="rId35"/>
    <p:sldId id="446" r:id="rId36"/>
    <p:sldId id="447" r:id="rId37"/>
    <p:sldId id="465" r:id="rId38"/>
    <p:sldId id="466" r:id="rId39"/>
    <p:sldId id="482" r:id="rId40"/>
    <p:sldId id="484" r:id="rId41"/>
    <p:sldId id="483" r:id="rId42"/>
    <p:sldId id="485" r:id="rId43"/>
    <p:sldId id="486" r:id="rId44"/>
    <p:sldId id="487" r:id="rId45"/>
    <p:sldId id="488" r:id="rId46"/>
    <p:sldId id="452" r:id="rId47"/>
    <p:sldId id="453" r:id="rId48"/>
    <p:sldId id="454" r:id="rId49"/>
    <p:sldId id="468" r:id="rId50"/>
    <p:sldId id="560" r:id="rId51"/>
    <p:sldId id="566" r:id="rId52"/>
    <p:sldId id="567" r:id="rId53"/>
    <p:sldId id="561" r:id="rId54"/>
    <p:sldId id="562" r:id="rId55"/>
    <p:sldId id="565" r:id="rId56"/>
    <p:sldId id="563" r:id="rId57"/>
    <p:sldId id="564" r:id="rId58"/>
    <p:sldId id="475" r:id="rId59"/>
    <p:sldId id="503" r:id="rId60"/>
    <p:sldId id="477" r:id="rId61"/>
    <p:sldId id="504" r:id="rId62"/>
    <p:sldId id="505" r:id="rId63"/>
    <p:sldId id="473" r:id="rId64"/>
    <p:sldId id="523" r:id="rId65"/>
    <p:sldId id="524" r:id="rId66"/>
    <p:sldId id="525" r:id="rId67"/>
    <p:sldId id="526" r:id="rId68"/>
    <p:sldId id="527" r:id="rId69"/>
    <p:sldId id="528" r:id="rId70"/>
    <p:sldId id="529" r:id="rId71"/>
    <p:sldId id="530" r:id="rId72"/>
    <p:sldId id="531" r:id="rId73"/>
    <p:sldId id="532" r:id="rId74"/>
    <p:sldId id="570" r:id="rId75"/>
    <p:sldId id="533" r:id="rId76"/>
    <p:sldId id="534" r:id="rId77"/>
    <p:sldId id="571" r:id="rId78"/>
    <p:sldId id="572" r:id="rId79"/>
    <p:sldId id="573" r:id="rId80"/>
    <p:sldId id="536" r:id="rId81"/>
    <p:sldId id="538" r:id="rId82"/>
    <p:sldId id="539" r:id="rId83"/>
    <p:sldId id="540" r:id="rId84"/>
    <p:sldId id="541" r:id="rId85"/>
    <p:sldId id="542" r:id="rId86"/>
    <p:sldId id="543" r:id="rId87"/>
    <p:sldId id="544" r:id="rId88"/>
    <p:sldId id="545" r:id="rId89"/>
    <p:sldId id="546" r:id="rId90"/>
    <p:sldId id="480" r:id="rId91"/>
    <p:sldId id="506" r:id="rId92"/>
    <p:sldId id="507" r:id="rId93"/>
    <p:sldId id="508" r:id="rId94"/>
    <p:sldId id="569" r:id="rId95"/>
    <p:sldId id="509" r:id="rId96"/>
    <p:sldId id="510" r:id="rId97"/>
    <p:sldId id="511" r:id="rId98"/>
    <p:sldId id="512" r:id="rId99"/>
    <p:sldId id="513" r:id="rId100"/>
    <p:sldId id="514" r:id="rId101"/>
    <p:sldId id="515" r:id="rId102"/>
    <p:sldId id="516" r:id="rId103"/>
    <p:sldId id="517" r:id="rId104"/>
    <p:sldId id="518" r:id="rId105"/>
    <p:sldId id="519" r:id="rId106"/>
    <p:sldId id="520" r:id="rId107"/>
    <p:sldId id="521" r:id="rId108"/>
    <p:sldId id="522" r:id="rId109"/>
    <p:sldId id="469" r:id="rId110"/>
    <p:sldId id="489" r:id="rId111"/>
    <p:sldId id="491" r:id="rId112"/>
    <p:sldId id="490" r:id="rId113"/>
    <p:sldId id="502" r:id="rId114"/>
    <p:sldId id="547" r:id="rId115"/>
    <p:sldId id="471" r:id="rId116"/>
    <p:sldId id="548" r:id="rId117"/>
    <p:sldId id="549" r:id="rId118"/>
    <p:sldId id="550" r:id="rId119"/>
    <p:sldId id="551" r:id="rId120"/>
    <p:sldId id="552" r:id="rId121"/>
    <p:sldId id="553" r:id="rId122"/>
    <p:sldId id="554" r:id="rId123"/>
    <p:sldId id="555" r:id="rId124"/>
    <p:sldId id="556" r:id="rId125"/>
    <p:sldId id="557" r:id="rId126"/>
    <p:sldId id="558" r:id="rId127"/>
    <p:sldId id="559" r:id="rId128"/>
    <p:sldId id="574" r:id="rId129"/>
  </p:sldIdLst>
  <p:sldSz cx="9144000" cy="6858000" type="screen4x3"/>
  <p:notesSz cx="6797675" cy="9926638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FF"/>
    <a:srgbClr val="D0D8E8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6" d="100"/>
          <a:sy n="96" d="100"/>
        </p:scale>
        <p:origin x="1509" y="85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theme" Target="theme/theme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26" Type="http://schemas.openxmlformats.org/officeDocument/2006/relationships/slide" Target="slides/slide125.xml"/><Relationship Id="rId13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2630F6-BB7E-4BB0-B3A1-C739EB574077}" type="datetimeFigureOut">
              <a:rPr lang="fr-FR" smtClean="0"/>
              <a:pPr/>
              <a:t>14/10/2015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080E5F-76A7-426C-8874-1B043B738D2C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443696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080E5F-76A7-426C-8874-1B043B738D2C}" type="slidenum">
              <a:rPr lang="fr-FR" smtClean="0"/>
              <a:pPr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479694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080E5F-76A7-426C-8874-1B043B738D2C}" type="slidenum">
              <a:rPr lang="fr-FR" smtClean="0"/>
              <a:pPr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18049482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080E5F-76A7-426C-8874-1B043B738D2C}" type="slidenum">
              <a:rPr lang="fr-FR" smtClean="0"/>
              <a:pPr/>
              <a:t>125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47969412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080E5F-76A7-426C-8874-1B043B738D2C}" type="slidenum">
              <a:rPr lang="fr-FR" smtClean="0"/>
              <a:pPr/>
              <a:t>126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47969412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080E5F-76A7-426C-8874-1B043B738D2C}" type="slidenum">
              <a:rPr lang="fr-FR" smtClean="0"/>
              <a:pPr/>
              <a:t>127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47969412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080E5F-76A7-426C-8874-1B043B738D2C}" type="slidenum">
              <a:rPr lang="fr-FR" smtClean="0"/>
              <a:pPr/>
              <a:t>128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90036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080E5F-76A7-426C-8874-1B043B738D2C}" type="slidenum">
              <a:rPr lang="fr-FR" smtClean="0"/>
              <a:pPr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21343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080E5F-76A7-426C-8874-1B043B738D2C}" type="slidenum">
              <a:rPr lang="fr-FR" smtClean="0"/>
              <a:pPr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57752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080E5F-76A7-426C-8874-1B043B738D2C}" type="slidenum">
              <a:rPr lang="fr-FR" smtClean="0"/>
              <a:pPr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254900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080E5F-76A7-426C-8874-1B043B738D2C}" type="slidenum">
              <a:rPr lang="fr-FR" smtClean="0"/>
              <a:pPr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557101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080E5F-76A7-426C-8874-1B043B738D2C}" type="slidenum">
              <a:rPr lang="fr-FR" smtClean="0"/>
              <a:pPr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699368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080E5F-76A7-426C-8874-1B043B738D2C}" type="slidenum">
              <a:rPr lang="fr-FR" smtClean="0"/>
              <a:pPr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435151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080E5F-76A7-426C-8874-1B043B738D2C}" type="slidenum">
              <a:rPr lang="fr-FR" smtClean="0"/>
              <a:pPr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961150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080E5F-76A7-426C-8874-1B043B738D2C}" type="slidenum">
              <a:rPr lang="fr-FR" smtClean="0"/>
              <a:pPr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479694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080E5F-76A7-426C-8874-1B043B738D2C}" type="slidenum">
              <a:rPr lang="fr-FR" smtClean="0"/>
              <a:pPr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479694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080E5F-76A7-426C-8874-1B043B738D2C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4796941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080E5F-76A7-426C-8874-1B043B738D2C}" type="slidenum">
              <a:rPr lang="fr-FR" smtClean="0"/>
              <a:pPr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4796941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080E5F-76A7-426C-8874-1B043B738D2C}" type="slidenum">
              <a:rPr lang="fr-FR" smtClean="0"/>
              <a:pPr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4796941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080E5F-76A7-426C-8874-1B043B738D2C}" type="slidenum">
              <a:rPr lang="fr-FR" smtClean="0"/>
              <a:pPr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4796941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080E5F-76A7-426C-8874-1B043B738D2C}" type="slidenum">
              <a:rPr lang="fr-FR" smtClean="0"/>
              <a:pPr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4796941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080E5F-76A7-426C-8874-1B043B738D2C}" type="slidenum">
              <a:rPr lang="fr-FR" smtClean="0"/>
              <a:pPr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4796941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080E5F-76A7-426C-8874-1B043B738D2C}" type="slidenum">
              <a:rPr lang="fr-FR" smtClean="0"/>
              <a:pPr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4796941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080E5F-76A7-426C-8874-1B043B738D2C}" type="slidenum">
              <a:rPr lang="fr-FR" smtClean="0"/>
              <a:pPr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4796941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080E5F-76A7-426C-8874-1B043B738D2C}" type="slidenum">
              <a:rPr lang="fr-FR" smtClean="0"/>
              <a:pPr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4796941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080E5F-76A7-426C-8874-1B043B738D2C}" type="slidenum">
              <a:rPr lang="fr-FR" smtClean="0"/>
              <a:pPr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4796941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080E5F-76A7-426C-8874-1B043B738D2C}" type="slidenum">
              <a:rPr lang="fr-FR" smtClean="0"/>
              <a:pPr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479694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080E5F-76A7-426C-8874-1B043B738D2C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4796941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080E5F-76A7-426C-8874-1B043B738D2C}" type="slidenum">
              <a:rPr lang="fr-FR" smtClean="0"/>
              <a:pPr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4796941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080E5F-76A7-426C-8874-1B043B738D2C}" type="slidenum">
              <a:rPr lang="fr-FR" smtClean="0"/>
              <a:pPr/>
              <a:t>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4796941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080E5F-76A7-426C-8874-1B043B738D2C}" type="slidenum">
              <a:rPr lang="fr-FR" smtClean="0"/>
              <a:pPr/>
              <a:t>32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4796941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080E5F-76A7-426C-8874-1B043B738D2C}" type="slidenum">
              <a:rPr lang="fr-FR" smtClean="0"/>
              <a:pPr/>
              <a:t>33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4796941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080E5F-76A7-426C-8874-1B043B738D2C}" type="slidenum">
              <a:rPr lang="fr-FR" smtClean="0"/>
              <a:pPr/>
              <a:t>34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4796941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080E5F-76A7-426C-8874-1B043B738D2C}" type="slidenum">
              <a:rPr lang="fr-FR" smtClean="0"/>
              <a:pPr/>
              <a:t>35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4796941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080E5F-76A7-426C-8874-1B043B738D2C}" type="slidenum">
              <a:rPr lang="fr-FR" smtClean="0"/>
              <a:pPr/>
              <a:t>36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4796941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080E5F-76A7-426C-8874-1B043B738D2C}" type="slidenum">
              <a:rPr lang="fr-FR" smtClean="0"/>
              <a:pPr/>
              <a:t>37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4796941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080E5F-76A7-426C-8874-1B043B738D2C}" type="slidenum">
              <a:rPr lang="fr-FR" smtClean="0"/>
              <a:pPr/>
              <a:t>38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4796941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080E5F-76A7-426C-8874-1B043B738D2C}" type="slidenum">
              <a:rPr lang="fr-FR" smtClean="0"/>
              <a:pPr/>
              <a:t>39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537803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080E5F-76A7-426C-8874-1B043B738D2C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4796941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080E5F-76A7-426C-8874-1B043B738D2C}" type="slidenum">
              <a:rPr lang="fr-FR" smtClean="0"/>
              <a:pPr/>
              <a:t>40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4017357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080E5F-76A7-426C-8874-1B043B738D2C}" type="slidenum">
              <a:rPr lang="fr-FR" smtClean="0"/>
              <a:pPr/>
              <a:t>41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33475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080E5F-76A7-426C-8874-1B043B738D2C}" type="slidenum">
              <a:rPr lang="fr-FR" smtClean="0"/>
              <a:pPr/>
              <a:t>42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5542885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080E5F-76A7-426C-8874-1B043B738D2C}" type="slidenum">
              <a:rPr lang="fr-FR" smtClean="0"/>
              <a:pPr/>
              <a:t>43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4845621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080E5F-76A7-426C-8874-1B043B738D2C}" type="slidenum">
              <a:rPr lang="fr-FR" smtClean="0"/>
              <a:pPr/>
              <a:t>44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677633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080E5F-76A7-426C-8874-1B043B738D2C}" type="slidenum">
              <a:rPr lang="fr-FR" smtClean="0"/>
              <a:pPr/>
              <a:t>45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2185673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080E5F-76A7-426C-8874-1B043B738D2C}" type="slidenum">
              <a:rPr lang="fr-FR" smtClean="0"/>
              <a:pPr/>
              <a:t>46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4796941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080E5F-76A7-426C-8874-1B043B738D2C}" type="slidenum">
              <a:rPr lang="fr-FR" smtClean="0"/>
              <a:pPr/>
              <a:t>47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4796941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080E5F-76A7-426C-8874-1B043B738D2C}" type="slidenum">
              <a:rPr lang="fr-FR" smtClean="0"/>
              <a:pPr/>
              <a:t>48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4796941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080E5F-76A7-426C-8874-1B043B738D2C}" type="slidenum">
              <a:rPr lang="fr-FR" smtClean="0"/>
              <a:pPr/>
              <a:t>49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479694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080E5F-76A7-426C-8874-1B043B738D2C}" type="slidenum">
              <a:rPr lang="fr-FR" smtClean="0"/>
              <a:pPr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4796941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080E5F-76A7-426C-8874-1B043B738D2C}" type="slidenum">
              <a:rPr lang="fr-FR" smtClean="0"/>
              <a:pPr/>
              <a:t>50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4796941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 noResize="1"/>
          </p:cNvSpPr>
          <p:nvPr>
            <p:ph type="sldImg"/>
          </p:nvPr>
        </p:nvSpPr>
        <p:spPr>
          <a:xfrm>
            <a:off x="917575" y="744538"/>
            <a:ext cx="4962525" cy="3722687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ce réservé des commentaires 2"/>
          <p:cNvSpPr txBox="1">
            <a:spLocks noGrp="1"/>
          </p:cNvSpPr>
          <p:nvPr>
            <p:ph type="body" sz="quarter" idx="1"/>
          </p:nvPr>
        </p:nvSpPr>
        <p:spPr>
          <a:xfrm>
            <a:off x="679767" y="4715153"/>
            <a:ext cx="5437783" cy="4466596"/>
          </a:xfrm>
        </p:spPr>
        <p:txBody>
          <a:bodyPr wrap="square" lIns="90000" tIns="45000" rIns="90000" bIns="45000" anchor="t"/>
          <a:lstStyle/>
          <a:p>
            <a:pPr lvl="0"/>
            <a:endParaRPr lang="fr-FR"/>
          </a:p>
        </p:txBody>
      </p:sp>
      <p:sp>
        <p:nvSpPr>
          <p:cNvPr id="4" name="Espace réservé du numéro de diapositive 3"/>
          <p:cNvSpPr txBox="1">
            <a:spLocks noGrp="1"/>
          </p:cNvSpPr>
          <p:nvPr>
            <p:ph type="sldNum" sz="quarter" idx="8"/>
          </p:nvPr>
        </p:nvSpPr>
        <p:spPr>
          <a:xfrm>
            <a:off x="3850588" y="9428743"/>
            <a:ext cx="2945302" cy="495940"/>
          </a:xfrm>
        </p:spPr>
        <p:txBody>
          <a:bodyPr wrap="square" lIns="90000" tIns="45000" rIns="90000" bIns="45000" anchor="t"/>
          <a:lstStyle/>
          <a:p>
            <a:pPr lvl="0" algn="l" hangingPunct="1"/>
            <a:fld id="{0C1B83DA-F818-4C4D-8023-A66636990D35}" type="slidenum">
              <a:t>51</a:t>
            </a:fld>
            <a:endParaRPr lang="fr-FR" sz="1800">
              <a:solidFill>
                <a:srgbClr val="000000"/>
              </a:solidFill>
              <a:latin typeface="+mn-lt" pitchFamily="18"/>
              <a:ea typeface="+mn-ea" pitchFamily="2"/>
              <a:cs typeface="+mn-c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01784467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 noResize="1"/>
          </p:cNvSpPr>
          <p:nvPr>
            <p:ph type="sldImg"/>
          </p:nvPr>
        </p:nvSpPr>
        <p:spPr>
          <a:xfrm>
            <a:off x="917575" y="744538"/>
            <a:ext cx="4962525" cy="3722687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ce réservé des commentaires 2"/>
          <p:cNvSpPr txBox="1">
            <a:spLocks noGrp="1"/>
          </p:cNvSpPr>
          <p:nvPr>
            <p:ph type="body" sz="quarter" idx="1"/>
          </p:nvPr>
        </p:nvSpPr>
        <p:spPr>
          <a:xfrm>
            <a:off x="679767" y="4715153"/>
            <a:ext cx="5437783" cy="4466596"/>
          </a:xfrm>
        </p:spPr>
        <p:txBody>
          <a:bodyPr wrap="square" lIns="90000" tIns="45000" rIns="90000" bIns="45000" anchor="t"/>
          <a:lstStyle/>
          <a:p>
            <a:pPr lvl="0"/>
            <a:endParaRPr lang="fr-FR"/>
          </a:p>
        </p:txBody>
      </p:sp>
      <p:sp>
        <p:nvSpPr>
          <p:cNvPr id="4" name="Espace réservé du numéro de diapositive 3"/>
          <p:cNvSpPr txBox="1">
            <a:spLocks noGrp="1"/>
          </p:cNvSpPr>
          <p:nvPr>
            <p:ph type="sldNum" sz="quarter" idx="8"/>
          </p:nvPr>
        </p:nvSpPr>
        <p:spPr>
          <a:xfrm>
            <a:off x="3850588" y="9428743"/>
            <a:ext cx="2945302" cy="495940"/>
          </a:xfrm>
        </p:spPr>
        <p:txBody>
          <a:bodyPr wrap="square" lIns="90000" tIns="45000" rIns="90000" bIns="45000" anchor="t"/>
          <a:lstStyle/>
          <a:p>
            <a:pPr lvl="0" algn="l" hangingPunct="1"/>
            <a:fld id="{F7EFBFDE-E4D2-4626-942F-CB38B4B4A0D5}" type="slidenum">
              <a:t>52</a:t>
            </a:fld>
            <a:endParaRPr lang="fr-FR" sz="1800">
              <a:solidFill>
                <a:srgbClr val="000000"/>
              </a:solidFill>
              <a:latin typeface="+mn-lt" pitchFamily="18"/>
              <a:ea typeface="+mn-ea" pitchFamily="2"/>
              <a:cs typeface="+mn-c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407569605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080E5F-76A7-426C-8874-1B043B738D2C}" type="slidenum">
              <a:rPr lang="fr-FR" smtClean="0"/>
              <a:pPr/>
              <a:t>53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8075751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080E5F-76A7-426C-8874-1B043B738D2C}" type="slidenum">
              <a:rPr lang="fr-FR" smtClean="0"/>
              <a:pPr/>
              <a:t>54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6190380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080E5F-76A7-426C-8874-1B043B738D2C}" type="slidenum">
              <a:rPr lang="fr-FR" smtClean="0"/>
              <a:pPr/>
              <a:t>55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6190380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080E5F-76A7-426C-8874-1B043B738D2C}" type="slidenum">
              <a:rPr lang="fr-FR" smtClean="0"/>
              <a:pPr/>
              <a:t>56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210954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080E5F-76A7-426C-8874-1B043B738D2C}" type="slidenum">
              <a:rPr lang="fr-FR" smtClean="0"/>
              <a:pPr/>
              <a:t>57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795761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080E5F-76A7-426C-8874-1B043B738D2C}" type="slidenum">
              <a:rPr lang="fr-FR" smtClean="0"/>
              <a:pPr/>
              <a:t>58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4796941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080E5F-76A7-426C-8874-1B043B738D2C}" type="slidenum">
              <a:rPr lang="fr-FR" smtClean="0"/>
              <a:pPr/>
              <a:t>59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388812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080E5F-76A7-426C-8874-1B043B738D2C}" type="slidenum">
              <a:rPr lang="fr-FR" smtClean="0"/>
              <a:pPr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4796941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080E5F-76A7-426C-8874-1B043B738D2C}" type="slidenum">
              <a:rPr lang="fr-FR" smtClean="0"/>
              <a:pPr/>
              <a:t>60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4796941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 noResize="1"/>
          </p:cNvSpPr>
          <p:nvPr>
            <p:ph type="sldImg"/>
          </p:nvPr>
        </p:nvSpPr>
        <p:spPr>
          <a:xfrm>
            <a:off x="917575" y="744538"/>
            <a:ext cx="4962525" cy="3722687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ce réservé des commentaires 2"/>
          <p:cNvSpPr txBox="1">
            <a:spLocks noGrp="1"/>
          </p:cNvSpPr>
          <p:nvPr>
            <p:ph type="body" sz="quarter" idx="1"/>
          </p:nvPr>
        </p:nvSpPr>
        <p:spPr>
          <a:xfrm>
            <a:off x="679680" y="4715280"/>
            <a:ext cx="5437800" cy="4466520"/>
          </a:xfrm>
        </p:spPr>
        <p:txBody>
          <a:bodyPr wrap="square" lIns="90000" tIns="45000" rIns="90000" bIns="45000" anchor="t"/>
          <a:lstStyle/>
          <a:p>
            <a:pPr lvl="0"/>
            <a:endParaRPr lang="fr-FR"/>
          </a:p>
        </p:txBody>
      </p:sp>
      <p:sp>
        <p:nvSpPr>
          <p:cNvPr id="4" name="Espace réservé du numéro de diapositive 3"/>
          <p:cNvSpPr txBox="1">
            <a:spLocks noGrp="1"/>
          </p:cNvSpPr>
          <p:nvPr>
            <p:ph type="sldNum" sz="quarter" idx="8"/>
          </p:nvPr>
        </p:nvSpPr>
        <p:spPr>
          <a:xfrm>
            <a:off x="3850560" y="9428760"/>
            <a:ext cx="2945159" cy="496080"/>
          </a:xfrm>
        </p:spPr>
        <p:txBody>
          <a:bodyPr wrap="square" lIns="90000" tIns="45000" rIns="90000" bIns="45000" anchor="t"/>
          <a:lstStyle/>
          <a:p>
            <a:pPr lvl="0" algn="l" hangingPunct="1"/>
            <a:fld id="{60410B0C-BA49-4F64-9B02-6DEE0600CEC4}" type="slidenum">
              <a:t>61</a:t>
            </a:fld>
            <a:endParaRPr lang="fr-FR" sz="1800">
              <a:solidFill>
                <a:srgbClr val="000000"/>
              </a:solidFill>
              <a:latin typeface="+mn-lt" pitchFamily="18"/>
              <a:ea typeface="+mn-ea" pitchFamily="2"/>
              <a:cs typeface="+mn-c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332818942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 noResize="1"/>
          </p:cNvSpPr>
          <p:nvPr>
            <p:ph type="sldImg"/>
          </p:nvPr>
        </p:nvSpPr>
        <p:spPr>
          <a:xfrm>
            <a:off x="917575" y="744538"/>
            <a:ext cx="4962525" cy="3722687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ce réservé des commentaires 2"/>
          <p:cNvSpPr txBox="1">
            <a:spLocks noGrp="1"/>
          </p:cNvSpPr>
          <p:nvPr>
            <p:ph type="body" sz="quarter" idx="1"/>
          </p:nvPr>
        </p:nvSpPr>
        <p:spPr>
          <a:xfrm>
            <a:off x="679680" y="4715280"/>
            <a:ext cx="5437800" cy="4466520"/>
          </a:xfrm>
        </p:spPr>
        <p:txBody>
          <a:bodyPr wrap="square" lIns="90000" tIns="45000" rIns="90000" bIns="45000" anchor="t"/>
          <a:lstStyle/>
          <a:p>
            <a:pPr lvl="0"/>
            <a:endParaRPr lang="fr-FR"/>
          </a:p>
        </p:txBody>
      </p:sp>
      <p:sp>
        <p:nvSpPr>
          <p:cNvPr id="4" name="Espace réservé du numéro de diapositive 3"/>
          <p:cNvSpPr txBox="1">
            <a:spLocks noGrp="1"/>
          </p:cNvSpPr>
          <p:nvPr>
            <p:ph type="sldNum" sz="quarter" idx="8"/>
          </p:nvPr>
        </p:nvSpPr>
        <p:spPr>
          <a:xfrm>
            <a:off x="3850560" y="9428760"/>
            <a:ext cx="2945159" cy="496080"/>
          </a:xfrm>
        </p:spPr>
        <p:txBody>
          <a:bodyPr wrap="square" lIns="90000" tIns="45000" rIns="90000" bIns="45000" anchor="t"/>
          <a:lstStyle/>
          <a:p>
            <a:pPr lvl="0" algn="l" hangingPunct="1"/>
            <a:fld id="{BCFDFE56-F70D-4768-BC41-602F16372AA2}" type="slidenum">
              <a:t>62</a:t>
            </a:fld>
            <a:endParaRPr lang="fr-FR" sz="1800">
              <a:solidFill>
                <a:srgbClr val="000000"/>
              </a:solidFill>
              <a:latin typeface="+mn-lt" pitchFamily="18"/>
              <a:ea typeface="+mn-ea" pitchFamily="2"/>
              <a:cs typeface="+mn-c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8443043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080E5F-76A7-426C-8874-1B043B738D2C}" type="slidenum">
              <a:rPr lang="fr-FR" smtClean="0"/>
              <a:pPr/>
              <a:t>63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4796941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080E5F-76A7-426C-8874-1B043B738D2C}" type="slidenum">
              <a:rPr lang="fr-FR" smtClean="0"/>
              <a:pPr/>
              <a:t>64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47969412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080E5F-76A7-426C-8874-1B043B738D2C}" type="slidenum">
              <a:rPr lang="fr-FR" smtClean="0"/>
              <a:pPr/>
              <a:t>90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4796941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 noResize="1"/>
          </p:cNvSpPr>
          <p:nvPr>
            <p:ph type="sldImg"/>
          </p:nvPr>
        </p:nvSpPr>
        <p:spPr>
          <a:xfrm>
            <a:off x="917575" y="744538"/>
            <a:ext cx="4962525" cy="3722687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ce réservé des commentaires 2"/>
          <p:cNvSpPr txBox="1">
            <a:spLocks noGrp="1"/>
          </p:cNvSpPr>
          <p:nvPr>
            <p:ph type="body" sz="quarter" idx="1"/>
          </p:nvPr>
        </p:nvSpPr>
        <p:spPr>
          <a:xfrm>
            <a:off x="679680" y="4715280"/>
            <a:ext cx="5437800" cy="4466520"/>
          </a:xfrm>
        </p:spPr>
        <p:txBody>
          <a:bodyPr wrap="square" lIns="90000" tIns="45000" rIns="90000" bIns="45000" anchor="t"/>
          <a:lstStyle/>
          <a:p>
            <a:pPr lvl="0"/>
            <a:endParaRPr lang="fr-FR"/>
          </a:p>
        </p:txBody>
      </p:sp>
      <p:sp>
        <p:nvSpPr>
          <p:cNvPr id="4" name="Espace réservé du numéro de diapositive 3"/>
          <p:cNvSpPr txBox="1">
            <a:spLocks noGrp="1"/>
          </p:cNvSpPr>
          <p:nvPr>
            <p:ph type="sldNum" sz="quarter" idx="8"/>
          </p:nvPr>
        </p:nvSpPr>
        <p:spPr>
          <a:xfrm>
            <a:off x="3850560" y="9428760"/>
            <a:ext cx="2945159" cy="496080"/>
          </a:xfrm>
        </p:spPr>
        <p:txBody>
          <a:bodyPr wrap="square" lIns="90000" tIns="45000" rIns="90000" bIns="45000" anchor="t"/>
          <a:lstStyle/>
          <a:p>
            <a:pPr lvl="0" algn="l" hangingPunct="1"/>
            <a:fld id="{E6E88686-8682-4967-9885-25861F3F7F5D}" type="slidenum">
              <a:t>91</a:t>
            </a:fld>
            <a:endParaRPr lang="fr-FR" sz="1800">
              <a:solidFill>
                <a:srgbClr val="000000"/>
              </a:solidFill>
              <a:latin typeface="+mn-lt" pitchFamily="18"/>
              <a:ea typeface="+mn-ea" pitchFamily="2"/>
              <a:cs typeface="+mn-c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284642757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 noResize="1"/>
          </p:cNvSpPr>
          <p:nvPr>
            <p:ph type="sldImg"/>
          </p:nvPr>
        </p:nvSpPr>
        <p:spPr>
          <a:xfrm>
            <a:off x="917575" y="744538"/>
            <a:ext cx="4962525" cy="3722687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ce réservé des commentaires 2"/>
          <p:cNvSpPr txBox="1">
            <a:spLocks noGrp="1"/>
          </p:cNvSpPr>
          <p:nvPr>
            <p:ph type="body" sz="quarter" idx="1"/>
          </p:nvPr>
        </p:nvSpPr>
        <p:spPr>
          <a:xfrm>
            <a:off x="679680" y="4715280"/>
            <a:ext cx="5437800" cy="4466520"/>
          </a:xfrm>
        </p:spPr>
        <p:txBody>
          <a:bodyPr wrap="square" lIns="90000" tIns="45000" rIns="90000" bIns="45000" anchor="t"/>
          <a:lstStyle/>
          <a:p>
            <a:pPr lvl="0"/>
            <a:endParaRPr lang="fr-FR"/>
          </a:p>
        </p:txBody>
      </p:sp>
      <p:sp>
        <p:nvSpPr>
          <p:cNvPr id="4" name="Espace réservé du numéro de diapositive 3"/>
          <p:cNvSpPr txBox="1">
            <a:spLocks noGrp="1"/>
          </p:cNvSpPr>
          <p:nvPr>
            <p:ph type="sldNum" sz="quarter" idx="8"/>
          </p:nvPr>
        </p:nvSpPr>
        <p:spPr>
          <a:xfrm>
            <a:off x="3850560" y="9428760"/>
            <a:ext cx="2945159" cy="496080"/>
          </a:xfrm>
        </p:spPr>
        <p:txBody>
          <a:bodyPr wrap="square" lIns="90000" tIns="45000" rIns="90000" bIns="45000" anchor="t"/>
          <a:lstStyle/>
          <a:p>
            <a:pPr lvl="0" algn="l" hangingPunct="1"/>
            <a:fld id="{FC8B9A57-02E9-4A2A-8A1D-B7816FA8CFD7}" type="slidenum">
              <a:t>92</a:t>
            </a:fld>
            <a:endParaRPr lang="fr-FR" sz="1800">
              <a:solidFill>
                <a:srgbClr val="000000"/>
              </a:solidFill>
              <a:latin typeface="+mn-lt" pitchFamily="18"/>
              <a:ea typeface="+mn-ea" pitchFamily="2"/>
              <a:cs typeface="+mn-c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483409330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 noResize="1"/>
          </p:cNvSpPr>
          <p:nvPr>
            <p:ph type="sldImg"/>
          </p:nvPr>
        </p:nvSpPr>
        <p:spPr>
          <a:xfrm>
            <a:off x="917575" y="744538"/>
            <a:ext cx="4962525" cy="3722687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ce réservé des commentaires 2"/>
          <p:cNvSpPr txBox="1">
            <a:spLocks noGrp="1"/>
          </p:cNvSpPr>
          <p:nvPr>
            <p:ph type="body" sz="quarter" idx="1"/>
          </p:nvPr>
        </p:nvSpPr>
        <p:spPr>
          <a:xfrm>
            <a:off x="679680" y="4715280"/>
            <a:ext cx="5437800" cy="4466520"/>
          </a:xfrm>
        </p:spPr>
        <p:txBody>
          <a:bodyPr wrap="square" lIns="90000" tIns="45000" rIns="90000" bIns="45000" anchor="t"/>
          <a:lstStyle/>
          <a:p>
            <a:pPr lvl="0"/>
            <a:endParaRPr lang="fr-FR"/>
          </a:p>
        </p:txBody>
      </p:sp>
      <p:sp>
        <p:nvSpPr>
          <p:cNvPr id="4" name="Espace réservé du numéro de diapositive 3"/>
          <p:cNvSpPr txBox="1">
            <a:spLocks noGrp="1"/>
          </p:cNvSpPr>
          <p:nvPr>
            <p:ph type="sldNum" sz="quarter" idx="8"/>
          </p:nvPr>
        </p:nvSpPr>
        <p:spPr>
          <a:xfrm>
            <a:off x="3850560" y="9428760"/>
            <a:ext cx="2945159" cy="496080"/>
          </a:xfrm>
        </p:spPr>
        <p:txBody>
          <a:bodyPr wrap="square" lIns="90000" tIns="45000" rIns="90000" bIns="45000" anchor="t"/>
          <a:lstStyle/>
          <a:p>
            <a:pPr lvl="0" algn="l" hangingPunct="1"/>
            <a:fld id="{380A1F3D-F20B-453E-BACA-E0864AB6B69B}" type="slidenum">
              <a:t>93</a:t>
            </a:fld>
            <a:endParaRPr lang="fr-FR" sz="1800">
              <a:solidFill>
                <a:srgbClr val="000000"/>
              </a:solidFill>
              <a:latin typeface="+mn-lt" pitchFamily="18"/>
              <a:ea typeface="+mn-ea" pitchFamily="2"/>
              <a:cs typeface="+mn-c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3528107935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 noResize="1"/>
          </p:cNvSpPr>
          <p:nvPr>
            <p:ph type="sldImg"/>
          </p:nvPr>
        </p:nvSpPr>
        <p:spPr>
          <a:xfrm>
            <a:off x="917575" y="744538"/>
            <a:ext cx="4962525" cy="3722687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ce réservé des commentaires 2"/>
          <p:cNvSpPr txBox="1">
            <a:spLocks noGrp="1"/>
          </p:cNvSpPr>
          <p:nvPr>
            <p:ph type="body" sz="quarter" idx="1"/>
          </p:nvPr>
        </p:nvSpPr>
        <p:spPr>
          <a:xfrm>
            <a:off x="679680" y="4715280"/>
            <a:ext cx="5437800" cy="4466520"/>
          </a:xfrm>
        </p:spPr>
        <p:txBody>
          <a:bodyPr wrap="square" lIns="90000" tIns="45000" rIns="90000" bIns="45000" anchor="t"/>
          <a:lstStyle/>
          <a:p>
            <a:pPr lvl="0"/>
            <a:endParaRPr lang="fr-FR"/>
          </a:p>
        </p:txBody>
      </p:sp>
      <p:sp>
        <p:nvSpPr>
          <p:cNvPr id="4" name="Espace réservé du numéro de diapositive 3"/>
          <p:cNvSpPr txBox="1">
            <a:spLocks noGrp="1"/>
          </p:cNvSpPr>
          <p:nvPr>
            <p:ph type="sldNum" sz="quarter" idx="8"/>
          </p:nvPr>
        </p:nvSpPr>
        <p:spPr>
          <a:xfrm>
            <a:off x="3850560" y="9428760"/>
            <a:ext cx="2945159" cy="496080"/>
          </a:xfrm>
        </p:spPr>
        <p:txBody>
          <a:bodyPr wrap="square" lIns="90000" tIns="45000" rIns="90000" bIns="45000" anchor="t"/>
          <a:lstStyle/>
          <a:p>
            <a:pPr lvl="0" algn="l" hangingPunct="1"/>
            <a:fld id="{380A1F3D-F20B-453E-BACA-E0864AB6B69B}" type="slidenum">
              <a:t>94</a:t>
            </a:fld>
            <a:endParaRPr lang="fr-FR" sz="1800">
              <a:solidFill>
                <a:srgbClr val="000000"/>
              </a:solidFill>
              <a:latin typeface="+mn-lt" pitchFamily="18"/>
              <a:ea typeface="+mn-ea" pitchFamily="2"/>
              <a:cs typeface="+mn-c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40280619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080E5F-76A7-426C-8874-1B043B738D2C}" type="slidenum">
              <a:rPr lang="fr-FR" smtClean="0"/>
              <a:pPr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47969412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 noResize="1"/>
          </p:cNvSpPr>
          <p:nvPr>
            <p:ph type="sldImg"/>
          </p:nvPr>
        </p:nvSpPr>
        <p:spPr>
          <a:xfrm>
            <a:off x="917575" y="744538"/>
            <a:ext cx="4962525" cy="3722687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ce réservé des commentaires 2"/>
          <p:cNvSpPr txBox="1">
            <a:spLocks noGrp="1"/>
          </p:cNvSpPr>
          <p:nvPr>
            <p:ph type="body" sz="quarter" idx="1"/>
          </p:nvPr>
        </p:nvSpPr>
        <p:spPr>
          <a:xfrm>
            <a:off x="679680" y="4715280"/>
            <a:ext cx="5437800" cy="4466520"/>
          </a:xfrm>
        </p:spPr>
        <p:txBody>
          <a:bodyPr wrap="square" lIns="90000" tIns="45000" rIns="90000" bIns="45000" anchor="t"/>
          <a:lstStyle/>
          <a:p>
            <a:pPr lvl="0"/>
            <a:endParaRPr lang="fr-FR"/>
          </a:p>
        </p:txBody>
      </p:sp>
      <p:sp>
        <p:nvSpPr>
          <p:cNvPr id="4" name="Espace réservé du numéro de diapositive 3"/>
          <p:cNvSpPr txBox="1">
            <a:spLocks noGrp="1"/>
          </p:cNvSpPr>
          <p:nvPr>
            <p:ph type="sldNum" sz="quarter" idx="8"/>
          </p:nvPr>
        </p:nvSpPr>
        <p:spPr>
          <a:xfrm>
            <a:off x="3850560" y="9428760"/>
            <a:ext cx="2945159" cy="496080"/>
          </a:xfrm>
        </p:spPr>
        <p:txBody>
          <a:bodyPr wrap="square" lIns="90000" tIns="45000" rIns="90000" bIns="45000" anchor="t"/>
          <a:lstStyle/>
          <a:p>
            <a:pPr lvl="0" algn="l" hangingPunct="1"/>
            <a:fld id="{8A67FE03-CB18-418B-8D51-13D2C92D2696}" type="slidenum">
              <a:t>95</a:t>
            </a:fld>
            <a:endParaRPr lang="fr-FR" sz="1800">
              <a:solidFill>
                <a:srgbClr val="000000"/>
              </a:solidFill>
              <a:latin typeface="+mn-lt" pitchFamily="18"/>
              <a:ea typeface="+mn-ea" pitchFamily="2"/>
              <a:cs typeface="+mn-c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2510218849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 noResize="1"/>
          </p:cNvSpPr>
          <p:nvPr>
            <p:ph type="sldImg"/>
          </p:nvPr>
        </p:nvSpPr>
        <p:spPr>
          <a:xfrm>
            <a:off x="917575" y="744538"/>
            <a:ext cx="4962525" cy="3722687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ce réservé des commentaires 2"/>
          <p:cNvSpPr txBox="1">
            <a:spLocks noGrp="1"/>
          </p:cNvSpPr>
          <p:nvPr>
            <p:ph type="body" sz="quarter" idx="1"/>
          </p:nvPr>
        </p:nvSpPr>
        <p:spPr>
          <a:xfrm>
            <a:off x="679680" y="4715280"/>
            <a:ext cx="5437800" cy="4466520"/>
          </a:xfrm>
        </p:spPr>
        <p:txBody>
          <a:bodyPr wrap="square" lIns="90000" tIns="45000" rIns="90000" bIns="45000" anchor="t"/>
          <a:lstStyle/>
          <a:p>
            <a:pPr lvl="0"/>
            <a:endParaRPr lang="fr-FR"/>
          </a:p>
        </p:txBody>
      </p:sp>
      <p:sp>
        <p:nvSpPr>
          <p:cNvPr id="4" name="Espace réservé du numéro de diapositive 3"/>
          <p:cNvSpPr txBox="1">
            <a:spLocks noGrp="1"/>
          </p:cNvSpPr>
          <p:nvPr>
            <p:ph type="sldNum" sz="quarter" idx="8"/>
          </p:nvPr>
        </p:nvSpPr>
        <p:spPr>
          <a:xfrm>
            <a:off x="3850560" y="9428760"/>
            <a:ext cx="2945159" cy="496080"/>
          </a:xfrm>
        </p:spPr>
        <p:txBody>
          <a:bodyPr wrap="square" lIns="90000" tIns="45000" rIns="90000" bIns="45000" anchor="t"/>
          <a:lstStyle/>
          <a:p>
            <a:pPr lvl="0" algn="l" hangingPunct="1"/>
            <a:fld id="{0DE87107-E817-428C-B160-4DCD6352E032}" type="slidenum">
              <a:t>96</a:t>
            </a:fld>
            <a:endParaRPr lang="fr-FR" sz="1800">
              <a:solidFill>
                <a:srgbClr val="000000"/>
              </a:solidFill>
              <a:latin typeface="+mn-lt" pitchFamily="18"/>
              <a:ea typeface="+mn-ea" pitchFamily="2"/>
              <a:cs typeface="+mn-c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3978687780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 noResize="1"/>
          </p:cNvSpPr>
          <p:nvPr>
            <p:ph type="sldImg"/>
          </p:nvPr>
        </p:nvSpPr>
        <p:spPr>
          <a:xfrm>
            <a:off x="917575" y="744538"/>
            <a:ext cx="4962525" cy="3722687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ce réservé des commentaires 2"/>
          <p:cNvSpPr txBox="1">
            <a:spLocks noGrp="1"/>
          </p:cNvSpPr>
          <p:nvPr>
            <p:ph type="body" sz="quarter" idx="1"/>
          </p:nvPr>
        </p:nvSpPr>
        <p:spPr>
          <a:xfrm>
            <a:off x="679680" y="4715280"/>
            <a:ext cx="5437800" cy="4466520"/>
          </a:xfrm>
        </p:spPr>
        <p:txBody>
          <a:bodyPr wrap="square" lIns="90000" tIns="45000" rIns="90000" bIns="45000" anchor="t"/>
          <a:lstStyle/>
          <a:p>
            <a:pPr lvl="0"/>
            <a:endParaRPr lang="fr-FR"/>
          </a:p>
        </p:txBody>
      </p:sp>
      <p:sp>
        <p:nvSpPr>
          <p:cNvPr id="4" name="Espace réservé du numéro de diapositive 3"/>
          <p:cNvSpPr txBox="1">
            <a:spLocks noGrp="1"/>
          </p:cNvSpPr>
          <p:nvPr>
            <p:ph type="sldNum" sz="quarter" idx="8"/>
          </p:nvPr>
        </p:nvSpPr>
        <p:spPr>
          <a:xfrm>
            <a:off x="3850560" y="9428760"/>
            <a:ext cx="2945159" cy="496080"/>
          </a:xfrm>
        </p:spPr>
        <p:txBody>
          <a:bodyPr wrap="square" lIns="90000" tIns="45000" rIns="90000" bIns="45000" anchor="t"/>
          <a:lstStyle/>
          <a:p>
            <a:pPr lvl="0" algn="l" hangingPunct="1"/>
            <a:fld id="{9184555D-2BB1-4B9E-8E41-CC9949833936}" type="slidenum">
              <a:t>97</a:t>
            </a:fld>
            <a:endParaRPr lang="fr-FR" sz="1800">
              <a:solidFill>
                <a:srgbClr val="000000"/>
              </a:solidFill>
              <a:latin typeface="+mn-lt" pitchFamily="18"/>
              <a:ea typeface="+mn-ea" pitchFamily="2"/>
              <a:cs typeface="+mn-c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440115209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 noResize="1"/>
          </p:cNvSpPr>
          <p:nvPr>
            <p:ph type="sldImg"/>
          </p:nvPr>
        </p:nvSpPr>
        <p:spPr>
          <a:xfrm>
            <a:off x="917575" y="744538"/>
            <a:ext cx="4962525" cy="3722687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ce réservé des commentaires 2"/>
          <p:cNvSpPr txBox="1">
            <a:spLocks noGrp="1"/>
          </p:cNvSpPr>
          <p:nvPr>
            <p:ph type="body" sz="quarter" idx="1"/>
          </p:nvPr>
        </p:nvSpPr>
        <p:spPr>
          <a:xfrm>
            <a:off x="679680" y="4715280"/>
            <a:ext cx="5437800" cy="4466520"/>
          </a:xfrm>
        </p:spPr>
        <p:txBody>
          <a:bodyPr wrap="square" lIns="90000" tIns="45000" rIns="90000" bIns="45000" anchor="t"/>
          <a:lstStyle/>
          <a:p>
            <a:pPr lvl="0"/>
            <a:endParaRPr lang="fr-FR"/>
          </a:p>
        </p:txBody>
      </p:sp>
      <p:sp>
        <p:nvSpPr>
          <p:cNvPr id="4" name="Espace réservé du numéro de diapositive 3"/>
          <p:cNvSpPr txBox="1">
            <a:spLocks noGrp="1"/>
          </p:cNvSpPr>
          <p:nvPr>
            <p:ph type="sldNum" sz="quarter" idx="8"/>
          </p:nvPr>
        </p:nvSpPr>
        <p:spPr>
          <a:xfrm>
            <a:off x="3850560" y="9428760"/>
            <a:ext cx="2945159" cy="496080"/>
          </a:xfrm>
        </p:spPr>
        <p:txBody>
          <a:bodyPr wrap="square" lIns="90000" tIns="45000" rIns="90000" bIns="45000" anchor="t"/>
          <a:lstStyle/>
          <a:p>
            <a:pPr lvl="0" algn="l" hangingPunct="1"/>
            <a:fld id="{A7869FCD-6191-4923-A278-E4860784EDE0}" type="slidenum">
              <a:t>98</a:t>
            </a:fld>
            <a:endParaRPr lang="fr-FR" sz="1800">
              <a:solidFill>
                <a:srgbClr val="000000"/>
              </a:solidFill>
              <a:latin typeface="+mn-lt" pitchFamily="18"/>
              <a:ea typeface="+mn-ea" pitchFamily="2"/>
              <a:cs typeface="+mn-c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229023120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 noResize="1"/>
          </p:cNvSpPr>
          <p:nvPr>
            <p:ph type="sldImg"/>
          </p:nvPr>
        </p:nvSpPr>
        <p:spPr>
          <a:xfrm>
            <a:off x="917575" y="744538"/>
            <a:ext cx="4962525" cy="3722687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ce réservé des commentaires 2"/>
          <p:cNvSpPr txBox="1">
            <a:spLocks noGrp="1"/>
          </p:cNvSpPr>
          <p:nvPr>
            <p:ph type="body" sz="quarter" idx="1"/>
          </p:nvPr>
        </p:nvSpPr>
        <p:spPr>
          <a:xfrm>
            <a:off x="679680" y="4715280"/>
            <a:ext cx="5437800" cy="4466520"/>
          </a:xfrm>
        </p:spPr>
        <p:txBody>
          <a:bodyPr wrap="square" lIns="90000" tIns="45000" rIns="90000" bIns="45000" anchor="t"/>
          <a:lstStyle/>
          <a:p>
            <a:pPr lvl="0"/>
            <a:endParaRPr lang="fr-FR"/>
          </a:p>
        </p:txBody>
      </p:sp>
      <p:sp>
        <p:nvSpPr>
          <p:cNvPr id="4" name="Espace réservé du numéro de diapositive 3"/>
          <p:cNvSpPr txBox="1">
            <a:spLocks noGrp="1"/>
          </p:cNvSpPr>
          <p:nvPr>
            <p:ph type="sldNum" sz="quarter" idx="8"/>
          </p:nvPr>
        </p:nvSpPr>
        <p:spPr>
          <a:xfrm>
            <a:off x="3850560" y="9428760"/>
            <a:ext cx="2945159" cy="496080"/>
          </a:xfrm>
        </p:spPr>
        <p:txBody>
          <a:bodyPr wrap="square" lIns="90000" tIns="45000" rIns="90000" bIns="45000" anchor="t"/>
          <a:lstStyle/>
          <a:p>
            <a:pPr lvl="0" algn="l" hangingPunct="1"/>
            <a:fld id="{0A25D6BD-7952-46D2-ABA1-E40B464D6354}" type="slidenum">
              <a:t>99</a:t>
            </a:fld>
            <a:endParaRPr lang="fr-FR" sz="1800">
              <a:solidFill>
                <a:srgbClr val="000000"/>
              </a:solidFill>
              <a:latin typeface="+mn-lt" pitchFamily="18"/>
              <a:ea typeface="+mn-ea" pitchFamily="2"/>
              <a:cs typeface="+mn-c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348284840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 noResize="1"/>
          </p:cNvSpPr>
          <p:nvPr>
            <p:ph type="sldImg"/>
          </p:nvPr>
        </p:nvSpPr>
        <p:spPr>
          <a:xfrm>
            <a:off x="917575" y="744538"/>
            <a:ext cx="4962525" cy="3722687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ce réservé des commentaires 2"/>
          <p:cNvSpPr txBox="1">
            <a:spLocks noGrp="1"/>
          </p:cNvSpPr>
          <p:nvPr>
            <p:ph type="body" sz="quarter" idx="1"/>
          </p:nvPr>
        </p:nvSpPr>
        <p:spPr>
          <a:xfrm>
            <a:off x="679680" y="4715280"/>
            <a:ext cx="5437800" cy="4466520"/>
          </a:xfrm>
        </p:spPr>
        <p:txBody>
          <a:bodyPr wrap="square" lIns="90000" tIns="45000" rIns="90000" bIns="45000" anchor="t"/>
          <a:lstStyle/>
          <a:p>
            <a:pPr lvl="0"/>
            <a:endParaRPr lang="fr-FR"/>
          </a:p>
        </p:txBody>
      </p:sp>
      <p:sp>
        <p:nvSpPr>
          <p:cNvPr id="4" name="Espace réservé du numéro de diapositive 3"/>
          <p:cNvSpPr txBox="1">
            <a:spLocks noGrp="1"/>
          </p:cNvSpPr>
          <p:nvPr>
            <p:ph type="sldNum" sz="quarter" idx="8"/>
          </p:nvPr>
        </p:nvSpPr>
        <p:spPr>
          <a:xfrm>
            <a:off x="3850560" y="9428760"/>
            <a:ext cx="2945159" cy="496080"/>
          </a:xfrm>
        </p:spPr>
        <p:txBody>
          <a:bodyPr wrap="square" lIns="90000" tIns="45000" rIns="90000" bIns="45000" anchor="t"/>
          <a:lstStyle/>
          <a:p>
            <a:pPr lvl="0" algn="l" hangingPunct="1"/>
            <a:fld id="{CE1F01E5-D85D-4215-814C-9C3850E95482}" type="slidenum">
              <a:t>100</a:t>
            </a:fld>
            <a:endParaRPr lang="fr-FR" sz="1800">
              <a:solidFill>
                <a:srgbClr val="000000"/>
              </a:solidFill>
              <a:latin typeface="+mn-lt" pitchFamily="18"/>
              <a:ea typeface="+mn-ea" pitchFamily="2"/>
              <a:cs typeface="+mn-c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3735257149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 noResize="1"/>
          </p:cNvSpPr>
          <p:nvPr>
            <p:ph type="sldImg"/>
          </p:nvPr>
        </p:nvSpPr>
        <p:spPr>
          <a:xfrm>
            <a:off x="917575" y="744538"/>
            <a:ext cx="4962525" cy="3722687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ce réservé des commentaires 2"/>
          <p:cNvSpPr txBox="1">
            <a:spLocks noGrp="1"/>
          </p:cNvSpPr>
          <p:nvPr>
            <p:ph type="body" sz="quarter" idx="1"/>
          </p:nvPr>
        </p:nvSpPr>
        <p:spPr>
          <a:xfrm>
            <a:off x="679680" y="4715280"/>
            <a:ext cx="5437800" cy="4466520"/>
          </a:xfrm>
        </p:spPr>
        <p:txBody>
          <a:bodyPr wrap="square" lIns="90000" tIns="45000" rIns="90000" bIns="45000" anchor="t"/>
          <a:lstStyle/>
          <a:p>
            <a:pPr lvl="0"/>
            <a:endParaRPr lang="fr-FR"/>
          </a:p>
        </p:txBody>
      </p:sp>
      <p:sp>
        <p:nvSpPr>
          <p:cNvPr id="4" name="Espace réservé du numéro de diapositive 3"/>
          <p:cNvSpPr txBox="1">
            <a:spLocks noGrp="1"/>
          </p:cNvSpPr>
          <p:nvPr>
            <p:ph type="sldNum" sz="quarter" idx="8"/>
          </p:nvPr>
        </p:nvSpPr>
        <p:spPr>
          <a:xfrm>
            <a:off x="3850560" y="9428760"/>
            <a:ext cx="2945159" cy="496080"/>
          </a:xfrm>
        </p:spPr>
        <p:txBody>
          <a:bodyPr wrap="square" lIns="90000" tIns="45000" rIns="90000" bIns="45000" anchor="t"/>
          <a:lstStyle/>
          <a:p>
            <a:pPr lvl="0" algn="l" hangingPunct="1"/>
            <a:fld id="{076B39B7-59C1-4E80-B478-AFAA0550EA61}" type="slidenum">
              <a:t>101</a:t>
            </a:fld>
            <a:endParaRPr lang="fr-FR" sz="1800">
              <a:solidFill>
                <a:srgbClr val="000000"/>
              </a:solidFill>
              <a:latin typeface="+mn-lt" pitchFamily="18"/>
              <a:ea typeface="+mn-ea" pitchFamily="2"/>
              <a:cs typeface="+mn-c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3275286556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 noResize="1"/>
          </p:cNvSpPr>
          <p:nvPr>
            <p:ph type="sldImg"/>
          </p:nvPr>
        </p:nvSpPr>
        <p:spPr>
          <a:xfrm>
            <a:off x="917575" y="744538"/>
            <a:ext cx="4962525" cy="3722687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ce réservé des commentaires 2"/>
          <p:cNvSpPr txBox="1">
            <a:spLocks noGrp="1"/>
          </p:cNvSpPr>
          <p:nvPr>
            <p:ph type="body" sz="quarter" idx="1"/>
          </p:nvPr>
        </p:nvSpPr>
        <p:spPr>
          <a:xfrm>
            <a:off x="679680" y="4715280"/>
            <a:ext cx="5437800" cy="4466520"/>
          </a:xfrm>
        </p:spPr>
        <p:txBody>
          <a:bodyPr wrap="square" lIns="90000" tIns="45000" rIns="90000" bIns="45000" anchor="t"/>
          <a:lstStyle/>
          <a:p>
            <a:pPr lvl="0"/>
            <a:endParaRPr lang="fr-FR"/>
          </a:p>
        </p:txBody>
      </p:sp>
      <p:sp>
        <p:nvSpPr>
          <p:cNvPr id="4" name="Espace réservé du numéro de diapositive 3"/>
          <p:cNvSpPr txBox="1">
            <a:spLocks noGrp="1"/>
          </p:cNvSpPr>
          <p:nvPr>
            <p:ph type="sldNum" sz="quarter" idx="8"/>
          </p:nvPr>
        </p:nvSpPr>
        <p:spPr>
          <a:xfrm>
            <a:off x="3850560" y="9428760"/>
            <a:ext cx="2945159" cy="496080"/>
          </a:xfrm>
        </p:spPr>
        <p:txBody>
          <a:bodyPr wrap="square" lIns="90000" tIns="45000" rIns="90000" bIns="45000" anchor="t"/>
          <a:lstStyle/>
          <a:p>
            <a:pPr lvl="0" algn="l" hangingPunct="1"/>
            <a:fld id="{04B6679C-72D3-4403-A1F7-19BDD868AD10}" type="slidenum">
              <a:t>102</a:t>
            </a:fld>
            <a:endParaRPr lang="fr-FR" sz="1800">
              <a:solidFill>
                <a:srgbClr val="000000"/>
              </a:solidFill>
              <a:latin typeface="+mn-lt" pitchFamily="18"/>
              <a:ea typeface="+mn-ea" pitchFamily="2"/>
              <a:cs typeface="+mn-c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4013071910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 noResize="1"/>
          </p:cNvSpPr>
          <p:nvPr>
            <p:ph type="sldImg"/>
          </p:nvPr>
        </p:nvSpPr>
        <p:spPr>
          <a:xfrm>
            <a:off x="917575" y="744538"/>
            <a:ext cx="4962525" cy="3722687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ce réservé des commentaires 2"/>
          <p:cNvSpPr txBox="1">
            <a:spLocks noGrp="1"/>
          </p:cNvSpPr>
          <p:nvPr>
            <p:ph type="body" sz="quarter" idx="1"/>
          </p:nvPr>
        </p:nvSpPr>
        <p:spPr>
          <a:xfrm>
            <a:off x="679680" y="4715280"/>
            <a:ext cx="5437800" cy="4466520"/>
          </a:xfrm>
        </p:spPr>
        <p:txBody>
          <a:bodyPr wrap="square" lIns="90000" tIns="45000" rIns="90000" bIns="45000" anchor="t"/>
          <a:lstStyle/>
          <a:p>
            <a:pPr lvl="0"/>
            <a:endParaRPr lang="fr-FR"/>
          </a:p>
        </p:txBody>
      </p:sp>
      <p:sp>
        <p:nvSpPr>
          <p:cNvPr id="4" name="Espace réservé du numéro de diapositive 3"/>
          <p:cNvSpPr txBox="1">
            <a:spLocks noGrp="1"/>
          </p:cNvSpPr>
          <p:nvPr>
            <p:ph type="sldNum" sz="quarter" idx="8"/>
          </p:nvPr>
        </p:nvSpPr>
        <p:spPr>
          <a:xfrm>
            <a:off x="3850560" y="9428760"/>
            <a:ext cx="2945159" cy="496080"/>
          </a:xfrm>
        </p:spPr>
        <p:txBody>
          <a:bodyPr wrap="square" lIns="90000" tIns="45000" rIns="90000" bIns="45000" anchor="t"/>
          <a:lstStyle/>
          <a:p>
            <a:pPr lvl="0" algn="l" hangingPunct="1"/>
            <a:fld id="{5B5C834D-3A4F-4151-A65E-D8D373FBD01F}" type="slidenum">
              <a:t>103</a:t>
            </a:fld>
            <a:endParaRPr lang="fr-FR" sz="1800">
              <a:solidFill>
                <a:srgbClr val="000000"/>
              </a:solidFill>
              <a:latin typeface="+mn-lt" pitchFamily="18"/>
              <a:ea typeface="+mn-ea" pitchFamily="2"/>
              <a:cs typeface="+mn-c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590030785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 noResize="1"/>
          </p:cNvSpPr>
          <p:nvPr>
            <p:ph type="sldImg"/>
          </p:nvPr>
        </p:nvSpPr>
        <p:spPr>
          <a:xfrm>
            <a:off x="917575" y="744538"/>
            <a:ext cx="4962525" cy="3722687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ce réservé des commentaires 2"/>
          <p:cNvSpPr txBox="1">
            <a:spLocks noGrp="1"/>
          </p:cNvSpPr>
          <p:nvPr>
            <p:ph type="body" sz="quarter" idx="1"/>
          </p:nvPr>
        </p:nvSpPr>
        <p:spPr>
          <a:xfrm>
            <a:off x="679680" y="4715280"/>
            <a:ext cx="5437800" cy="4466520"/>
          </a:xfrm>
        </p:spPr>
        <p:txBody>
          <a:bodyPr wrap="square" lIns="90000" tIns="45000" rIns="90000" bIns="45000" anchor="t"/>
          <a:lstStyle/>
          <a:p>
            <a:pPr lvl="0"/>
            <a:endParaRPr lang="fr-FR"/>
          </a:p>
        </p:txBody>
      </p:sp>
      <p:sp>
        <p:nvSpPr>
          <p:cNvPr id="4" name="Espace réservé du numéro de diapositive 3"/>
          <p:cNvSpPr txBox="1">
            <a:spLocks noGrp="1"/>
          </p:cNvSpPr>
          <p:nvPr>
            <p:ph type="sldNum" sz="quarter" idx="8"/>
          </p:nvPr>
        </p:nvSpPr>
        <p:spPr>
          <a:xfrm>
            <a:off x="3850560" y="9428760"/>
            <a:ext cx="2945159" cy="496080"/>
          </a:xfrm>
        </p:spPr>
        <p:txBody>
          <a:bodyPr wrap="square" lIns="90000" tIns="45000" rIns="90000" bIns="45000" anchor="t"/>
          <a:lstStyle/>
          <a:p>
            <a:pPr lvl="0" algn="l" hangingPunct="1"/>
            <a:fld id="{0851F231-D20F-4B95-BBEB-88E2F56009F9}" type="slidenum">
              <a:t>104</a:t>
            </a:fld>
            <a:endParaRPr lang="fr-FR" sz="1800">
              <a:solidFill>
                <a:srgbClr val="000000"/>
              </a:solidFill>
              <a:latin typeface="+mn-lt" pitchFamily="18"/>
              <a:ea typeface="+mn-ea" pitchFamily="2"/>
              <a:cs typeface="+mn-c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33631591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080E5F-76A7-426C-8874-1B043B738D2C}" type="slidenum">
              <a:rPr lang="fr-FR" smtClean="0"/>
              <a:pPr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89917272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 noResize="1"/>
          </p:cNvSpPr>
          <p:nvPr>
            <p:ph type="sldImg"/>
          </p:nvPr>
        </p:nvSpPr>
        <p:spPr>
          <a:xfrm>
            <a:off x="917575" y="744538"/>
            <a:ext cx="4962525" cy="3722687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ce réservé des commentaires 2"/>
          <p:cNvSpPr txBox="1">
            <a:spLocks noGrp="1"/>
          </p:cNvSpPr>
          <p:nvPr>
            <p:ph type="body" sz="quarter" idx="1"/>
          </p:nvPr>
        </p:nvSpPr>
        <p:spPr>
          <a:xfrm>
            <a:off x="679680" y="4715280"/>
            <a:ext cx="5437800" cy="4466520"/>
          </a:xfrm>
        </p:spPr>
        <p:txBody>
          <a:bodyPr wrap="square" lIns="90000" tIns="45000" rIns="90000" bIns="45000" anchor="t"/>
          <a:lstStyle/>
          <a:p>
            <a:pPr lvl="0"/>
            <a:endParaRPr lang="fr-FR"/>
          </a:p>
        </p:txBody>
      </p:sp>
      <p:sp>
        <p:nvSpPr>
          <p:cNvPr id="4" name="Espace réservé du numéro de diapositive 3"/>
          <p:cNvSpPr txBox="1">
            <a:spLocks noGrp="1"/>
          </p:cNvSpPr>
          <p:nvPr>
            <p:ph type="sldNum" sz="quarter" idx="8"/>
          </p:nvPr>
        </p:nvSpPr>
        <p:spPr>
          <a:xfrm>
            <a:off x="3850560" y="9428760"/>
            <a:ext cx="2945159" cy="496080"/>
          </a:xfrm>
        </p:spPr>
        <p:txBody>
          <a:bodyPr wrap="square" lIns="90000" tIns="45000" rIns="90000" bIns="45000" anchor="t"/>
          <a:lstStyle/>
          <a:p>
            <a:pPr lvl="0" algn="l" hangingPunct="1"/>
            <a:fld id="{F6456CA9-7632-43DA-91EC-82FE2D36CEC8}" type="slidenum">
              <a:t>105</a:t>
            </a:fld>
            <a:endParaRPr lang="fr-FR" sz="1800">
              <a:solidFill>
                <a:srgbClr val="000000"/>
              </a:solidFill>
              <a:latin typeface="+mn-lt" pitchFamily="18"/>
              <a:ea typeface="+mn-ea" pitchFamily="2"/>
              <a:cs typeface="+mn-c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4129577776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 noResize="1"/>
          </p:cNvSpPr>
          <p:nvPr>
            <p:ph type="sldImg"/>
          </p:nvPr>
        </p:nvSpPr>
        <p:spPr>
          <a:xfrm>
            <a:off x="917575" y="744538"/>
            <a:ext cx="4962525" cy="3722687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ce réservé des commentaires 2"/>
          <p:cNvSpPr txBox="1">
            <a:spLocks noGrp="1"/>
          </p:cNvSpPr>
          <p:nvPr>
            <p:ph type="body" sz="quarter" idx="1"/>
          </p:nvPr>
        </p:nvSpPr>
        <p:spPr>
          <a:xfrm>
            <a:off x="679680" y="4715280"/>
            <a:ext cx="5437800" cy="4466520"/>
          </a:xfrm>
        </p:spPr>
        <p:txBody>
          <a:bodyPr wrap="square" lIns="90000" tIns="45000" rIns="90000" bIns="45000" anchor="t"/>
          <a:lstStyle/>
          <a:p>
            <a:pPr lvl="0"/>
            <a:endParaRPr lang="fr-FR"/>
          </a:p>
        </p:txBody>
      </p:sp>
      <p:sp>
        <p:nvSpPr>
          <p:cNvPr id="4" name="Espace réservé du numéro de diapositive 3"/>
          <p:cNvSpPr txBox="1">
            <a:spLocks noGrp="1"/>
          </p:cNvSpPr>
          <p:nvPr>
            <p:ph type="sldNum" sz="quarter" idx="8"/>
          </p:nvPr>
        </p:nvSpPr>
        <p:spPr>
          <a:xfrm>
            <a:off x="3850560" y="9428760"/>
            <a:ext cx="2945159" cy="496080"/>
          </a:xfrm>
        </p:spPr>
        <p:txBody>
          <a:bodyPr wrap="square" lIns="90000" tIns="45000" rIns="90000" bIns="45000" anchor="t"/>
          <a:lstStyle/>
          <a:p>
            <a:pPr lvl="0" algn="l" hangingPunct="1"/>
            <a:fld id="{CC9E5E2B-3E8C-4B3E-BC29-F5057BBD3E3E}" type="slidenum">
              <a:t>106</a:t>
            </a:fld>
            <a:endParaRPr lang="fr-FR" sz="1800">
              <a:solidFill>
                <a:srgbClr val="000000"/>
              </a:solidFill>
              <a:latin typeface="+mn-lt" pitchFamily="18"/>
              <a:ea typeface="+mn-ea" pitchFamily="2"/>
              <a:cs typeface="+mn-c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3682715836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 noResize="1"/>
          </p:cNvSpPr>
          <p:nvPr>
            <p:ph type="sldImg"/>
          </p:nvPr>
        </p:nvSpPr>
        <p:spPr>
          <a:xfrm>
            <a:off x="917575" y="744538"/>
            <a:ext cx="4962525" cy="3722687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ce réservé des commentaires 2"/>
          <p:cNvSpPr txBox="1">
            <a:spLocks noGrp="1"/>
          </p:cNvSpPr>
          <p:nvPr>
            <p:ph type="body" sz="quarter" idx="1"/>
          </p:nvPr>
        </p:nvSpPr>
        <p:spPr>
          <a:xfrm>
            <a:off x="679680" y="4715280"/>
            <a:ext cx="5437800" cy="4466520"/>
          </a:xfrm>
        </p:spPr>
        <p:txBody>
          <a:bodyPr wrap="square" lIns="90000" tIns="45000" rIns="90000" bIns="45000" anchor="t"/>
          <a:lstStyle/>
          <a:p>
            <a:pPr lvl="0"/>
            <a:endParaRPr lang="fr-FR"/>
          </a:p>
        </p:txBody>
      </p:sp>
      <p:sp>
        <p:nvSpPr>
          <p:cNvPr id="4" name="Espace réservé du numéro de diapositive 3"/>
          <p:cNvSpPr txBox="1">
            <a:spLocks noGrp="1"/>
          </p:cNvSpPr>
          <p:nvPr>
            <p:ph type="sldNum" sz="quarter" idx="8"/>
          </p:nvPr>
        </p:nvSpPr>
        <p:spPr>
          <a:xfrm>
            <a:off x="3850560" y="9428760"/>
            <a:ext cx="2945159" cy="496080"/>
          </a:xfrm>
        </p:spPr>
        <p:txBody>
          <a:bodyPr wrap="square" lIns="90000" tIns="45000" rIns="90000" bIns="45000" anchor="t"/>
          <a:lstStyle/>
          <a:p>
            <a:pPr lvl="0" algn="l" hangingPunct="1"/>
            <a:fld id="{60024984-7B82-4B31-A6D0-A46BD53C3E10}" type="slidenum">
              <a:t>107</a:t>
            </a:fld>
            <a:endParaRPr lang="fr-FR" sz="1800">
              <a:solidFill>
                <a:srgbClr val="000000"/>
              </a:solidFill>
              <a:latin typeface="+mn-lt" pitchFamily="18"/>
              <a:ea typeface="+mn-ea" pitchFamily="2"/>
              <a:cs typeface="+mn-c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637705467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 noResize="1"/>
          </p:cNvSpPr>
          <p:nvPr>
            <p:ph type="sldImg"/>
          </p:nvPr>
        </p:nvSpPr>
        <p:spPr>
          <a:xfrm>
            <a:off x="917575" y="744538"/>
            <a:ext cx="4962525" cy="3722687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ce réservé des commentaires 2"/>
          <p:cNvSpPr txBox="1">
            <a:spLocks noGrp="1"/>
          </p:cNvSpPr>
          <p:nvPr>
            <p:ph type="body" sz="quarter" idx="1"/>
          </p:nvPr>
        </p:nvSpPr>
        <p:spPr>
          <a:xfrm>
            <a:off x="679680" y="4715280"/>
            <a:ext cx="5437800" cy="4466520"/>
          </a:xfrm>
        </p:spPr>
        <p:txBody>
          <a:bodyPr wrap="square" lIns="90000" tIns="45000" rIns="90000" bIns="45000" anchor="t"/>
          <a:lstStyle/>
          <a:p>
            <a:pPr lvl="0"/>
            <a:endParaRPr lang="fr-FR"/>
          </a:p>
        </p:txBody>
      </p:sp>
      <p:sp>
        <p:nvSpPr>
          <p:cNvPr id="4" name="Espace réservé du numéro de diapositive 3"/>
          <p:cNvSpPr txBox="1">
            <a:spLocks noGrp="1"/>
          </p:cNvSpPr>
          <p:nvPr>
            <p:ph type="sldNum" sz="quarter" idx="8"/>
          </p:nvPr>
        </p:nvSpPr>
        <p:spPr>
          <a:xfrm>
            <a:off x="3850560" y="9428760"/>
            <a:ext cx="2945159" cy="496080"/>
          </a:xfrm>
        </p:spPr>
        <p:txBody>
          <a:bodyPr wrap="square" lIns="90000" tIns="45000" rIns="90000" bIns="45000" anchor="t"/>
          <a:lstStyle/>
          <a:p>
            <a:pPr lvl="0" algn="l" hangingPunct="1"/>
            <a:fld id="{059C9E02-C153-407A-9F5D-DE1E892726E0}" type="slidenum">
              <a:t>108</a:t>
            </a:fld>
            <a:endParaRPr lang="fr-FR" sz="1800">
              <a:solidFill>
                <a:srgbClr val="000000"/>
              </a:solidFill>
              <a:latin typeface="+mn-lt" pitchFamily="18"/>
              <a:ea typeface="+mn-ea" pitchFamily="2"/>
              <a:cs typeface="+mn-c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2811203548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080E5F-76A7-426C-8874-1B043B738D2C}" type="slidenum">
              <a:rPr lang="fr-FR" smtClean="0"/>
              <a:pPr/>
              <a:t>109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47969412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080E5F-76A7-426C-8874-1B043B738D2C}" type="slidenum">
              <a:rPr lang="fr-FR" smtClean="0"/>
              <a:pPr/>
              <a:t>110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0445863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080E5F-76A7-426C-8874-1B043B738D2C}" type="slidenum">
              <a:rPr lang="fr-FR" smtClean="0"/>
              <a:pPr/>
              <a:t>111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79471952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080E5F-76A7-426C-8874-1B043B738D2C}" type="slidenum">
              <a:rPr lang="fr-FR" smtClean="0"/>
              <a:pPr/>
              <a:t>112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49324889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080E5F-76A7-426C-8874-1B043B738D2C}" type="slidenum">
              <a:rPr lang="fr-FR" smtClean="0"/>
              <a:pPr/>
              <a:t>113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81788594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080E5F-76A7-426C-8874-1B043B738D2C}" type="slidenum">
              <a:rPr lang="fr-FR" smtClean="0"/>
              <a:pPr/>
              <a:t>114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105551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080E5F-76A7-426C-8874-1B043B738D2C}" type="slidenum">
              <a:rPr lang="fr-FR" smtClean="0"/>
              <a:pPr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35655974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080E5F-76A7-426C-8874-1B043B738D2C}" type="slidenum">
              <a:rPr lang="fr-FR" smtClean="0"/>
              <a:pPr/>
              <a:t>115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47969412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080E5F-76A7-426C-8874-1B043B738D2C}" type="slidenum">
              <a:rPr lang="fr-FR" smtClean="0"/>
              <a:pPr/>
              <a:t>116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54353004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080E5F-76A7-426C-8874-1B043B738D2C}" type="slidenum">
              <a:rPr lang="fr-FR" smtClean="0"/>
              <a:pPr/>
              <a:t>117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5407866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080E5F-76A7-426C-8874-1B043B738D2C}" type="slidenum">
              <a:rPr lang="fr-FR" smtClean="0"/>
              <a:pPr/>
              <a:t>118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47969412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080E5F-76A7-426C-8874-1B043B738D2C}" type="slidenum">
              <a:rPr lang="fr-FR" smtClean="0"/>
              <a:pPr/>
              <a:t>119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47969412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080E5F-76A7-426C-8874-1B043B738D2C}" type="slidenum">
              <a:rPr lang="fr-FR" smtClean="0"/>
              <a:pPr/>
              <a:t>120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47969412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080E5F-76A7-426C-8874-1B043B738D2C}" type="slidenum">
              <a:rPr lang="fr-FR" smtClean="0"/>
              <a:pPr/>
              <a:t>121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47969412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080E5F-76A7-426C-8874-1B043B738D2C}" type="slidenum">
              <a:rPr lang="fr-FR" smtClean="0"/>
              <a:pPr/>
              <a:t>122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47969412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080E5F-76A7-426C-8874-1B043B738D2C}" type="slidenum">
              <a:rPr lang="fr-FR" smtClean="0"/>
              <a:pPr/>
              <a:t>123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47969412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080E5F-76A7-426C-8874-1B043B738D2C}" type="slidenum">
              <a:rPr lang="fr-FR" smtClean="0"/>
              <a:pPr/>
              <a:t>124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479694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453336"/>
            <a:ext cx="4211960" cy="3586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Espace réservé de la date 4"/>
          <p:cNvSpPr txBox="1">
            <a:spLocks/>
          </p:cNvSpPr>
          <p:nvPr userDrawn="1"/>
        </p:nvSpPr>
        <p:spPr>
          <a:xfrm>
            <a:off x="1115616" y="645333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884E013-A843-4EE9-AEA8-FFBC70E64231}" type="datetime1">
              <a:rPr lang="fr-FR" b="1" smtClean="0">
                <a:solidFill>
                  <a:schemeClr val="tx1"/>
                </a:solidFill>
              </a:rPr>
              <a:pPr/>
              <a:t>14/10/2015</a:t>
            </a:fld>
            <a:endParaRPr lang="fr-FR" b="1" dirty="0">
              <a:solidFill>
                <a:schemeClr val="tx1"/>
              </a:solidFill>
            </a:endParaRPr>
          </a:p>
        </p:txBody>
      </p:sp>
      <p:sp>
        <p:nvSpPr>
          <p:cNvPr id="9" name="Espace réservé du numéro de diapositive 5"/>
          <p:cNvSpPr txBox="1">
            <a:spLocks/>
          </p:cNvSpPr>
          <p:nvPr userDrawn="1"/>
        </p:nvSpPr>
        <p:spPr>
          <a:xfrm>
            <a:off x="6876256" y="6463903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120CB13-A045-4FF2-AF1A-D1AA5276D291}" type="slidenum">
              <a:rPr lang="fr-FR" b="1" smtClean="0">
                <a:solidFill>
                  <a:schemeClr val="tx1"/>
                </a:solidFill>
              </a:rPr>
              <a:pPr/>
              <a:t>‹N°›</a:t>
            </a:fld>
            <a:endParaRPr lang="fr-FR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91874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5A5207-E07B-4FCF-99F6-F8833A3BB3D7}" type="datetime1">
              <a:rPr lang="fr-FR" smtClean="0"/>
              <a:pPr/>
              <a:t>14/10/2015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0CB13-A045-4FF2-AF1A-D1AA5276D291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773115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965C6-0898-43EA-9A99-A4039BB22876}" type="datetime1">
              <a:rPr lang="fr-FR" smtClean="0"/>
              <a:pPr/>
              <a:t>14/10/2015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0CB13-A045-4FF2-AF1A-D1AA5276D291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827348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B2F636-2596-4D20-BE75-DC7667EB0908}" type="datetime1">
              <a:rPr lang="fr-FR" smtClean="0"/>
              <a:pPr/>
              <a:t>14/10/2015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0CB13-A045-4FF2-AF1A-D1AA5276D291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301612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41AF55-5B35-49D2-89B7-6A012C2F0023}" type="datetime1">
              <a:rPr lang="fr-FR" smtClean="0"/>
              <a:pPr/>
              <a:t>14/10/2015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0CB13-A045-4FF2-AF1A-D1AA5276D291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238239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C4D42-2F73-4BB2-8416-8B3A3DDD3EE7}" type="datetime1">
              <a:rPr lang="fr-FR" smtClean="0"/>
              <a:pPr/>
              <a:t>14/10/2015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0CB13-A045-4FF2-AF1A-D1AA5276D291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776407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56F79D-CD5D-4224-B1FA-5F7F3BAA4104}" type="datetime1">
              <a:rPr lang="fr-FR" smtClean="0"/>
              <a:pPr/>
              <a:t>14/10/2015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0CB13-A045-4FF2-AF1A-D1AA5276D291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390600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10143-4D2C-4FF6-B0A6-06989F9BDBAC}" type="datetime1">
              <a:rPr lang="fr-FR" smtClean="0"/>
              <a:pPr/>
              <a:t>14/10/2015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0CB13-A045-4FF2-AF1A-D1AA5276D291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004224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A4A73-C55A-4735-A06F-415E5CC28EBA}" type="datetime1">
              <a:rPr lang="fr-FR" smtClean="0"/>
              <a:pPr/>
              <a:t>14/10/2015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0CB13-A045-4FF2-AF1A-D1AA5276D291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250920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FC597-E398-43B4-BDF9-08A9085F6959}" type="datetime1">
              <a:rPr lang="fr-FR" smtClean="0"/>
              <a:pPr/>
              <a:t>14/10/2015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0CB13-A045-4FF2-AF1A-D1AA5276D291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621120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9D74D-BD35-47D9-98F8-EE91FA02EBB2}" type="datetime1">
              <a:rPr lang="fr-FR" smtClean="0"/>
              <a:pPr/>
              <a:t>14/10/2015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0CB13-A045-4FF2-AF1A-D1AA5276D291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515274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E6BC2D-0CAC-4C60-B0A8-88D3FE659C6F}" type="datetime1">
              <a:rPr lang="fr-FR" smtClean="0"/>
              <a:pPr/>
              <a:t>14/10/2015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20CB13-A045-4FF2-AF1A-D1AA5276D291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898165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oin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6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2SIID-ODE/Projet_ODE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icrosoft.com/en-us/evalcenter/evaluate-office-professional-plus-2013" TargetMode="External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4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icrosoft.com/silverlight/" TargetMode="External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6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icrosoft.com/fr-fr/download/details.aspx?id=39379" TargetMode="External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JP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JP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indows.github.com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oin" TargetMode="External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2SIID-ODE/Projet_ODE" TargetMode="External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hyperlink" Target="https://windows.github.com/" TargetMode="External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hyperlink" Target="https://github.com/M2SIID-ODE/Projet_ODE" TargetMode="Externa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1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jpe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M2SIID-ODE/Projet_ODE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hyperlink" Target="https://github.com/M2SIID-ODE/Projet_ODE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msdn.microsoft.com/fr-FR/library/ms143506(v=sql.120).aspx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go.microsoft.com/fwlink/?LinkId=120550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hyperlink" Target="https://technet.microsoft.com/fr-fr/evalcenter/dn205290.aspx" TargetMode="External"/><Relationship Id="rId4" Type="http://schemas.openxmlformats.org/officeDocument/2006/relationships/hyperlink" Target="http://go.microsoft.com/fwlink/?LinkId=186791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msdn.microsoft.com/en-us/library/ms143786.aspx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technet.microsoft.com/en-us/library/cc281941(v=sql.120).aspx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technet.microsoft.com/en-us/library/cc281997(v=sql.120).aspx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7-zip.org/download.html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icrosoft.com/en-us/download/details.aspx?id=42313" TargetMode="Externa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isualstudio.com/fr-fr/downloads/download-visual-studio-vs.aspx" TargetMode="External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www.microsoft.com/fr-fr/download/details.aspx?id=48157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0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3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6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2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hyperlink" Target="https://msdn.microsoft.com/fr-fr/library/bb677363(v=sql.120).aspx#WinIntSec" TargetMode="Externa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hyperlink" Target="http://onyx_pc/ReportServer" TargetMode="External"/><Relationship Id="rId2" Type="http://schemas.openxmlformats.org/officeDocument/2006/relationships/hyperlink" Target="http://onyx_pc/reports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5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8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image" Target="../media/image115.png"/><Relationship Id="rId7" Type="http://schemas.openxmlformats.org/officeDocument/2006/relationships/image" Target="../media/image119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8.png"/><Relationship Id="rId11" Type="http://schemas.openxmlformats.org/officeDocument/2006/relationships/image" Target="../media/image123.png"/><Relationship Id="rId5" Type="http://schemas.openxmlformats.org/officeDocument/2006/relationships/image" Target="../media/image117.png"/><Relationship Id="rId10" Type="http://schemas.openxmlformats.org/officeDocument/2006/relationships/image" Target="../media/image122.png"/><Relationship Id="rId4" Type="http://schemas.openxmlformats.org/officeDocument/2006/relationships/image" Target="../media/image116.png"/><Relationship Id="rId9" Type="http://schemas.openxmlformats.org/officeDocument/2006/relationships/image" Target="../media/image1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1879972" y="2708920"/>
            <a:ext cx="5188672" cy="1077218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5000" dirty="0" smtClean="0"/>
              <a:t>Projet ODE</a:t>
            </a:r>
          </a:p>
          <a:p>
            <a:pPr algn="ctr"/>
            <a:r>
              <a:rPr lang="fr-FR" sz="1400" b="1" u="sng" dirty="0" smtClean="0"/>
              <a:t>O</a:t>
            </a:r>
            <a:r>
              <a:rPr lang="fr-FR" sz="1400" dirty="0" smtClean="0"/>
              <a:t>ptimisation des </a:t>
            </a:r>
            <a:r>
              <a:rPr lang="fr-FR" sz="1400" b="1" u="sng" dirty="0" smtClean="0"/>
              <a:t>D</a:t>
            </a:r>
            <a:r>
              <a:rPr lang="fr-FR" sz="1400" dirty="0" smtClean="0"/>
              <a:t>onnées de l’</a:t>
            </a:r>
            <a:r>
              <a:rPr lang="fr-FR" sz="1400" b="1" u="sng" dirty="0" smtClean="0"/>
              <a:t>E</a:t>
            </a:r>
            <a:r>
              <a:rPr lang="fr-FR" sz="1400" dirty="0" smtClean="0"/>
              <a:t>ntrepôt</a:t>
            </a:r>
            <a:endParaRPr lang="fr-FR" sz="1400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-27384"/>
            <a:ext cx="9144000" cy="156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1879972" y="3933056"/>
            <a:ext cx="5188672" cy="24468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>
            <a:defPPr>
              <a:defRPr lang="fr-FR"/>
            </a:defPPr>
            <a:lvl1pPr>
              <a:defRPr sz="1400"/>
            </a:lvl1pPr>
          </a:lstStyle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1800" b="1" dirty="0" smtClean="0"/>
              <a:t>Projet Master 2 MIAGE – Bordeaux 1</a:t>
            </a:r>
          </a:p>
          <a:p>
            <a:pPr lvl="1">
              <a:lnSpc>
                <a:spcPct val="150000"/>
              </a:lnSpc>
            </a:pPr>
            <a:r>
              <a:rPr lang="fr-FR" dirty="0"/>
              <a:t>Thomas CHOURREAU </a:t>
            </a:r>
          </a:p>
          <a:p>
            <a:pPr lvl="1">
              <a:lnSpc>
                <a:spcPct val="150000"/>
              </a:lnSpc>
            </a:pPr>
            <a:r>
              <a:rPr lang="fr-FR" dirty="0"/>
              <a:t>Brice ELISHA </a:t>
            </a:r>
          </a:p>
          <a:p>
            <a:pPr lvl="1">
              <a:lnSpc>
                <a:spcPct val="150000"/>
              </a:lnSpc>
            </a:pPr>
            <a:r>
              <a:rPr lang="fr-FR" dirty="0"/>
              <a:t>Olivier ESSNER &lt;</a:t>
            </a:r>
            <a:r>
              <a:rPr lang="fr-FR" u="sng" dirty="0" err="1">
                <a:solidFill>
                  <a:schemeClr val="tx2">
                    <a:lumMod val="75000"/>
                  </a:schemeClr>
                </a:solidFill>
              </a:rPr>
              <a:t>olivier.essner</a:t>
            </a:r>
            <a:r>
              <a:rPr lang="fr-FR" u="sng" dirty="0">
                <a:solidFill>
                  <a:schemeClr val="tx2">
                    <a:lumMod val="75000"/>
                  </a:schemeClr>
                </a:solidFill>
              </a:rPr>
              <a:t> (at) free.fr</a:t>
            </a:r>
            <a:r>
              <a:rPr lang="fr-FR" dirty="0" smtClean="0"/>
              <a:t>&gt;</a:t>
            </a:r>
            <a:endParaRPr lang="fr-FR" dirty="0"/>
          </a:p>
          <a:p>
            <a:pPr lvl="1">
              <a:lnSpc>
                <a:spcPct val="150000"/>
              </a:lnSpc>
            </a:pPr>
            <a:r>
              <a:rPr lang="fr-FR" dirty="0"/>
              <a:t>Bernard MOUMY NJANGA  </a:t>
            </a:r>
          </a:p>
          <a:p>
            <a:pPr lvl="1">
              <a:lnSpc>
                <a:spcPct val="150000"/>
              </a:lnSpc>
            </a:pPr>
            <a:r>
              <a:rPr lang="fr-FR" dirty="0"/>
              <a:t>Cédric </a:t>
            </a:r>
            <a:r>
              <a:rPr lang="fr-FR" dirty="0" smtClean="0"/>
              <a:t>VANDEVORDE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06473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/>
          <p:cNvSpPr txBox="1"/>
          <p:nvPr/>
        </p:nvSpPr>
        <p:spPr>
          <a:xfrm>
            <a:off x="115476" y="188640"/>
            <a:ext cx="1792228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fr-FR"/>
            </a:defPPr>
            <a:lvl1pPr>
              <a:defRPr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fr-FR" dirty="0" smtClean="0"/>
              <a:t>Initialisation</a:t>
            </a:r>
            <a:endParaRPr lang="fr-FR" dirty="0"/>
          </a:p>
        </p:txBody>
      </p:sp>
      <p:sp>
        <p:nvSpPr>
          <p:cNvPr id="13" name="Rectangle 12"/>
          <p:cNvSpPr/>
          <p:nvPr/>
        </p:nvSpPr>
        <p:spPr>
          <a:xfrm>
            <a:off x="107504" y="717229"/>
            <a:ext cx="484382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fr-FR" dirty="0" smtClean="0"/>
              <a:t>Créer son compte sur le site Internet Git Hub :</a:t>
            </a:r>
          </a:p>
          <a:p>
            <a:r>
              <a:rPr lang="fr-FR" dirty="0" smtClean="0">
                <a:hlinkClick r:id="rId3"/>
              </a:rPr>
              <a:t>https</a:t>
            </a:r>
            <a:r>
              <a:rPr lang="fr-FR" dirty="0">
                <a:hlinkClick r:id="rId3"/>
              </a:rPr>
              <a:t>://</a:t>
            </a:r>
            <a:r>
              <a:rPr lang="fr-FR" dirty="0" smtClean="0">
                <a:hlinkClick r:id="rId3"/>
              </a:rPr>
              <a:t>github.com/join</a:t>
            </a:r>
            <a:endParaRPr lang="fr-FR" dirty="0" smtClean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732" y="620688"/>
            <a:ext cx="3218803" cy="36709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3890770"/>
            <a:ext cx="3728095" cy="25625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115476" y="3347700"/>
            <a:ext cx="36704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/>
              <a:t>2.   Choisir le compte gratuit, et finir :</a:t>
            </a:r>
          </a:p>
        </p:txBody>
      </p:sp>
      <p:sp>
        <p:nvSpPr>
          <p:cNvPr id="9" name="Rectangle 8"/>
          <p:cNvSpPr/>
          <p:nvPr/>
        </p:nvSpPr>
        <p:spPr>
          <a:xfrm>
            <a:off x="4411663" y="3957649"/>
            <a:ext cx="864096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/>
          <p:cNvSpPr/>
          <p:nvPr/>
        </p:nvSpPr>
        <p:spPr>
          <a:xfrm>
            <a:off x="4131336" y="6021288"/>
            <a:ext cx="1144423" cy="4320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1" name="Connecteur droit avec flèche 10"/>
          <p:cNvCxnSpPr>
            <a:stCxn id="9" idx="2"/>
          </p:cNvCxnSpPr>
          <p:nvPr/>
        </p:nvCxnSpPr>
        <p:spPr>
          <a:xfrm flipH="1">
            <a:off x="4703547" y="4317689"/>
            <a:ext cx="140164" cy="170359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5209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5"/>
          <p:cNvSpPr/>
          <p:nvPr/>
        </p:nvSpPr>
        <p:spPr>
          <a:xfrm>
            <a:off x="179640" y="200880"/>
            <a:ext cx="1655999" cy="36467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gradFill>
            <a:gsLst>
              <a:gs pos="0">
                <a:srgbClr val="A4C1FF"/>
              </a:gs>
              <a:gs pos="100000">
                <a:srgbClr val="E5EFFF"/>
              </a:gs>
            </a:gsLst>
            <a:lin ang="16200000"/>
          </a:gradFill>
          <a:ln w="9360">
            <a:solidFill>
              <a:srgbClr val="4A7EBB"/>
            </a:solidFill>
            <a:prstDash val="solid"/>
          </a:ln>
        </p:spPr>
        <p:txBody>
          <a:bodyPr vert="horz" wrap="square" lIns="90000" tIns="45000" rIns="90000" bIns="45000" anchor="t" anchorCtr="0" compatLnSpc="0">
            <a:sp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18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 pitchFamily="18"/>
                <a:ea typeface="Microsoft YaHei" pitchFamily="2"/>
                <a:cs typeface="Mangal" pitchFamily="2"/>
              </a:rPr>
              <a:t>Configuration</a:t>
            </a:r>
          </a:p>
        </p:txBody>
      </p:sp>
      <p:sp>
        <p:nvSpPr>
          <p:cNvPr id="3" name="Rectangle 8"/>
          <p:cNvSpPr/>
          <p:nvPr/>
        </p:nvSpPr>
        <p:spPr>
          <a:xfrm>
            <a:off x="217440" y="720000"/>
            <a:ext cx="8748360" cy="936303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5000" rIns="90000" bIns="45000" anchor="t" anchorCtr="0" compatLnSpc="0">
            <a:sp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180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Calibri" pitchFamily="18"/>
                <a:ea typeface="Microsoft YaHei" pitchFamily="2"/>
                <a:cs typeface="Mangal" pitchFamily="2"/>
              </a:rPr>
              <a:t>Suivez l'Assistant de déploiement :</a:t>
            </a: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fr-FR" sz="1800" b="1" i="0" u="none" strike="noStrike" kern="1200" spc="0" dirty="0">
              <a:ln>
                <a:noFill/>
              </a:ln>
              <a:solidFill>
                <a:srgbClr val="000000"/>
              </a:solidFill>
              <a:latin typeface="Calibri" pitchFamily="18"/>
              <a:ea typeface="Microsoft YaHei" pitchFamily="2"/>
              <a:cs typeface="Mangal" pitchFamily="2"/>
            </a:endParaRP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fr-FR" sz="1800" b="1" i="0" u="none" strike="noStrike" kern="1200" spc="0" dirty="0">
              <a:ln>
                <a:noFill/>
              </a:ln>
              <a:solidFill>
                <a:srgbClr val="000000"/>
              </a:solidFill>
              <a:latin typeface="Calibri" pitchFamily="18"/>
              <a:ea typeface="Microsoft YaHei" pitchFamily="2"/>
              <a:cs typeface="Mangal" pitchFamily="2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lum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659960" y="1104480"/>
            <a:ext cx="5612040" cy="49435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53234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5"/>
          <p:cNvSpPr/>
          <p:nvPr/>
        </p:nvSpPr>
        <p:spPr>
          <a:xfrm>
            <a:off x="179640" y="200880"/>
            <a:ext cx="1655999" cy="36467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gradFill>
            <a:gsLst>
              <a:gs pos="0">
                <a:srgbClr val="A4C1FF"/>
              </a:gs>
              <a:gs pos="100000">
                <a:srgbClr val="E5EFFF"/>
              </a:gs>
            </a:gsLst>
            <a:lin ang="16200000"/>
          </a:gradFill>
          <a:ln w="9360">
            <a:solidFill>
              <a:srgbClr val="4A7EBB"/>
            </a:solidFill>
            <a:prstDash val="solid"/>
          </a:ln>
        </p:spPr>
        <p:txBody>
          <a:bodyPr vert="horz" wrap="square" lIns="90000" tIns="45000" rIns="90000" bIns="45000" anchor="t" anchorCtr="0" compatLnSpc="0">
            <a:sp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18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 pitchFamily="18"/>
                <a:ea typeface="Microsoft YaHei" pitchFamily="2"/>
                <a:cs typeface="Mangal" pitchFamily="2"/>
              </a:rPr>
              <a:t>Configuration</a:t>
            </a:r>
          </a:p>
        </p:txBody>
      </p:sp>
      <p:sp>
        <p:nvSpPr>
          <p:cNvPr id="3" name="Rectangle 8"/>
          <p:cNvSpPr/>
          <p:nvPr/>
        </p:nvSpPr>
        <p:spPr>
          <a:xfrm>
            <a:off x="234720" y="574659"/>
            <a:ext cx="8748360" cy="1218111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5000" rIns="90000" bIns="45000" anchor="t" anchorCtr="0" compatLnSpc="0">
            <a:sp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1800" i="0" u="none" strike="noStrike" kern="1200" spc="0" dirty="0" smtClean="0">
                <a:ln>
                  <a:noFill/>
                </a:ln>
                <a:solidFill>
                  <a:srgbClr val="000000"/>
                </a:solidFill>
                <a:latin typeface="Calibri" pitchFamily="18"/>
                <a:ea typeface="Microsoft YaHei" pitchFamily="2"/>
                <a:cs typeface="Mangal" pitchFamily="2"/>
              </a:rPr>
              <a:t>Si le champ « Chemin d’accès » n’est pas pré-rempli : Dans </a:t>
            </a:r>
            <a:r>
              <a:rPr lang="fr-FR" sz="180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Calibri" pitchFamily="18"/>
                <a:ea typeface="Microsoft YaHei" pitchFamily="2"/>
                <a:cs typeface="Mangal" pitchFamily="2"/>
              </a:rPr>
              <a:t>la Sélection de la source, cliquez sur Parcourir pour choisir le fichier de déploiement dans le répertoire </a:t>
            </a:r>
            <a:r>
              <a:rPr lang="fr-FR" sz="1800" i="0" u="none" strike="noStrike" kern="1200" spc="0" dirty="0" smtClean="0">
                <a:ln>
                  <a:noFill/>
                </a:ln>
                <a:solidFill>
                  <a:schemeClr val="tx2"/>
                </a:solidFill>
                <a:latin typeface="Calibri" pitchFamily="18"/>
                <a:ea typeface="Microsoft YaHei" pitchFamily="2"/>
                <a:cs typeface="Mangal" pitchFamily="2"/>
              </a:rPr>
              <a:t>/bin/</a:t>
            </a:r>
            <a:r>
              <a:rPr lang="fr-FR" sz="1800" i="0" u="none" strike="noStrike" kern="1200" spc="0" dirty="0" err="1" smtClean="0">
                <a:ln>
                  <a:noFill/>
                </a:ln>
                <a:solidFill>
                  <a:schemeClr val="tx2"/>
                </a:solidFill>
                <a:latin typeface="Calibri" pitchFamily="18"/>
                <a:ea typeface="Microsoft YaHei" pitchFamily="2"/>
                <a:cs typeface="Mangal" pitchFamily="2"/>
              </a:rPr>
              <a:t>Developement</a:t>
            </a:r>
            <a:r>
              <a:rPr lang="fr-FR" sz="1800" i="0" u="none" strike="noStrike" kern="1200" spc="0" dirty="0">
                <a:ln>
                  <a:noFill/>
                </a:ln>
                <a:solidFill>
                  <a:schemeClr val="tx2"/>
                </a:solidFill>
                <a:latin typeface="Calibri" pitchFamily="18"/>
                <a:ea typeface="Microsoft YaHei" pitchFamily="2"/>
                <a:cs typeface="Mangal" pitchFamily="2"/>
              </a:rPr>
              <a:t>/ </a:t>
            </a:r>
            <a:r>
              <a:rPr lang="fr-FR" sz="180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Calibri" pitchFamily="18"/>
                <a:ea typeface="Microsoft YaHei" pitchFamily="2"/>
                <a:cs typeface="Mangal" pitchFamily="2"/>
              </a:rPr>
              <a:t>de votre projet </a:t>
            </a:r>
            <a:r>
              <a:rPr lang="fr-FR" sz="1800" i="0" u="none" strike="noStrike" kern="1200" spc="0" dirty="0" smtClean="0">
                <a:ln>
                  <a:noFill/>
                </a:ln>
                <a:solidFill>
                  <a:srgbClr val="000000"/>
                </a:solidFill>
                <a:latin typeface="Calibri" pitchFamily="18"/>
                <a:ea typeface="Microsoft YaHei" pitchFamily="2"/>
                <a:cs typeface="Mangal" pitchFamily="2"/>
              </a:rPr>
              <a:t>SSIS</a:t>
            </a:r>
            <a:endParaRPr lang="fr-FR" sz="1800" b="1" i="0" u="none" strike="noStrike" kern="1200" spc="0" dirty="0">
              <a:ln>
                <a:noFill/>
              </a:ln>
              <a:solidFill>
                <a:srgbClr val="000000"/>
              </a:solidFill>
              <a:latin typeface="Calibri" pitchFamily="18"/>
              <a:ea typeface="Microsoft YaHei" pitchFamily="2"/>
              <a:cs typeface="Mangal" pitchFamily="2"/>
            </a:endParaRP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fr-FR" sz="1800" b="1" i="0" u="none" strike="noStrike" kern="1200" spc="0" dirty="0">
              <a:ln>
                <a:noFill/>
              </a:ln>
              <a:solidFill>
                <a:srgbClr val="000000"/>
              </a:solidFill>
              <a:latin typeface="Calibri" pitchFamily="18"/>
              <a:ea typeface="Microsoft YaHei" pitchFamily="2"/>
              <a:cs typeface="Mangal" pitchFamily="2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lum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29351" y="1628800"/>
            <a:ext cx="5616000" cy="50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Connecteur droit 4"/>
          <p:cNvSpPr/>
          <p:nvPr/>
        </p:nvSpPr>
        <p:spPr>
          <a:xfrm>
            <a:off x="5413351" y="3572799"/>
            <a:ext cx="792000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fr-FR" sz="1800" b="0" i="0" u="none" strike="noStrike" kern="1200">
              <a:ln>
                <a:noFill/>
              </a:ln>
              <a:latin typeface="Arial" pitchFamily="18"/>
              <a:ea typeface="Microsoft YaHei" pitchFamily="2"/>
              <a:cs typeface="Mangal" pitchFamily="2"/>
            </a:endParaRPr>
          </a:p>
        </p:txBody>
      </p:sp>
      <p:sp>
        <p:nvSpPr>
          <p:cNvPr id="6" name="Connecteur droit 5"/>
          <p:cNvSpPr/>
          <p:nvPr/>
        </p:nvSpPr>
        <p:spPr>
          <a:xfrm>
            <a:off x="6205351" y="3572799"/>
            <a:ext cx="0" cy="216001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fr-FR" sz="1800" b="0" i="0" u="none" strike="noStrike" kern="1200">
              <a:ln>
                <a:noFill/>
              </a:ln>
              <a:latin typeface="Arial" pitchFamily="18"/>
              <a:ea typeface="Microsoft YaHei" pitchFamily="2"/>
              <a:cs typeface="Mangal" pitchFamily="2"/>
            </a:endParaRP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4">
            <a:lum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533351" y="3788800"/>
            <a:ext cx="5400000" cy="2592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1406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5"/>
          <p:cNvSpPr/>
          <p:nvPr/>
        </p:nvSpPr>
        <p:spPr>
          <a:xfrm>
            <a:off x="179640" y="200880"/>
            <a:ext cx="1655999" cy="36467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gradFill>
            <a:gsLst>
              <a:gs pos="0">
                <a:srgbClr val="A4C1FF"/>
              </a:gs>
              <a:gs pos="100000">
                <a:srgbClr val="E5EFFF"/>
              </a:gs>
            </a:gsLst>
            <a:lin ang="16200000"/>
          </a:gradFill>
          <a:ln w="9360">
            <a:solidFill>
              <a:srgbClr val="4A7EBB"/>
            </a:solidFill>
            <a:prstDash val="solid"/>
          </a:ln>
        </p:spPr>
        <p:txBody>
          <a:bodyPr vert="horz" wrap="square" lIns="90000" tIns="45000" rIns="90000" bIns="45000" anchor="t" anchorCtr="0" compatLnSpc="0">
            <a:sp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18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 pitchFamily="18"/>
                <a:ea typeface="Microsoft YaHei" pitchFamily="2"/>
                <a:cs typeface="Mangal" pitchFamily="2"/>
              </a:rPr>
              <a:t>Configuration</a:t>
            </a:r>
          </a:p>
        </p:txBody>
      </p:sp>
      <p:sp>
        <p:nvSpPr>
          <p:cNvPr id="3" name="Rectangle 8"/>
          <p:cNvSpPr/>
          <p:nvPr/>
        </p:nvSpPr>
        <p:spPr>
          <a:xfrm>
            <a:off x="217440" y="720000"/>
            <a:ext cx="8748360" cy="654495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5000" rIns="90000" bIns="45000" anchor="t" anchorCtr="0" compatLnSpc="0">
            <a:sp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1800" b="1" i="0" u="sng" strike="noStrike" kern="1200" spc="0" dirty="0" smtClean="0">
                <a:ln>
                  <a:noFill/>
                </a:ln>
                <a:solidFill>
                  <a:srgbClr val="000000"/>
                </a:solidFill>
                <a:latin typeface="Calibri" pitchFamily="18"/>
                <a:ea typeface="Microsoft YaHei" pitchFamily="2"/>
                <a:cs typeface="Mangal" pitchFamily="2"/>
              </a:rPr>
              <a:t>Eventuellement</a:t>
            </a:r>
            <a:r>
              <a:rPr lang="fr-FR" sz="1800" i="0" u="none" strike="noStrike" kern="1200" spc="0" dirty="0" smtClean="0">
                <a:ln>
                  <a:noFill/>
                </a:ln>
                <a:solidFill>
                  <a:srgbClr val="000000"/>
                </a:solidFill>
                <a:latin typeface="Calibri" pitchFamily="18"/>
                <a:ea typeface="Microsoft YaHei" pitchFamily="2"/>
                <a:cs typeface="Mangal" pitchFamily="2"/>
              </a:rPr>
              <a:t> : Si </a:t>
            </a:r>
            <a:r>
              <a:rPr lang="fr-FR" sz="180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Calibri" pitchFamily="18"/>
                <a:ea typeface="Microsoft YaHei" pitchFamily="2"/>
                <a:cs typeface="Mangal" pitchFamily="2"/>
              </a:rPr>
              <a:t>un </a:t>
            </a:r>
            <a:r>
              <a:rPr lang="fr-FR" sz="1800" i="0" u="none" strike="noStrike" kern="1200" spc="0" dirty="0" smtClean="0">
                <a:ln>
                  <a:noFill/>
                </a:ln>
                <a:solidFill>
                  <a:srgbClr val="000000"/>
                </a:solidFill>
                <a:latin typeface="Calibri" pitchFamily="18"/>
                <a:ea typeface="Microsoft YaHei" pitchFamily="2"/>
                <a:cs typeface="Mangal" pitchFamily="2"/>
              </a:rPr>
              <a:t>message d’avertissement </a:t>
            </a:r>
            <a:r>
              <a:rPr lang="fr-FR" sz="180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Calibri" pitchFamily="18"/>
                <a:ea typeface="Microsoft YaHei" pitchFamily="2"/>
                <a:cs typeface="Mangal" pitchFamily="2"/>
              </a:rPr>
              <a:t>s'affiche, cliquez sur OK :</a:t>
            </a: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fr-FR" sz="1800" b="1" i="0" u="none" strike="noStrike" kern="1200" spc="0" dirty="0">
              <a:ln>
                <a:noFill/>
              </a:ln>
              <a:solidFill>
                <a:srgbClr val="000000"/>
              </a:solidFill>
              <a:latin typeface="Calibri" pitchFamily="18"/>
              <a:ea typeface="Microsoft YaHei" pitchFamily="2"/>
              <a:cs typeface="Mangal" pitchFamily="2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lum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088000" y="1080000"/>
            <a:ext cx="5256000" cy="5256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30664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5"/>
          <p:cNvSpPr/>
          <p:nvPr/>
        </p:nvSpPr>
        <p:spPr>
          <a:xfrm>
            <a:off x="179640" y="200880"/>
            <a:ext cx="1655999" cy="36467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gradFill>
            <a:gsLst>
              <a:gs pos="0">
                <a:srgbClr val="A4C1FF"/>
              </a:gs>
              <a:gs pos="100000">
                <a:srgbClr val="E5EFFF"/>
              </a:gs>
            </a:gsLst>
            <a:lin ang="16200000"/>
          </a:gradFill>
          <a:ln w="9360">
            <a:solidFill>
              <a:srgbClr val="4A7EBB"/>
            </a:solidFill>
            <a:prstDash val="solid"/>
          </a:ln>
        </p:spPr>
        <p:txBody>
          <a:bodyPr vert="horz" wrap="square" lIns="90000" tIns="45000" rIns="90000" bIns="45000" anchor="t" anchorCtr="0" compatLnSpc="0">
            <a:sp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18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 pitchFamily="18"/>
                <a:ea typeface="Microsoft YaHei" pitchFamily="2"/>
                <a:cs typeface="Mangal" pitchFamily="2"/>
              </a:rPr>
              <a:t>Configuration</a:t>
            </a:r>
          </a:p>
        </p:txBody>
      </p:sp>
      <p:sp>
        <p:nvSpPr>
          <p:cNvPr id="3" name="Rectangle 8"/>
          <p:cNvSpPr/>
          <p:nvPr/>
        </p:nvSpPr>
        <p:spPr>
          <a:xfrm>
            <a:off x="217440" y="720000"/>
            <a:ext cx="8748360" cy="936303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5000" rIns="90000" bIns="45000" anchor="t" anchorCtr="0" compatLnSpc="0">
            <a:sp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180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Calibri" pitchFamily="18"/>
                <a:ea typeface="Microsoft YaHei" pitchFamily="2"/>
                <a:cs typeface="Mangal" pitchFamily="2"/>
              </a:rPr>
              <a:t>Entrez le nom du serveur et créez un nouveau dossier :</a:t>
            </a: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fr-FR" sz="1800" i="0" u="none" strike="noStrike" kern="1200" spc="0" dirty="0">
              <a:ln>
                <a:noFill/>
              </a:ln>
              <a:solidFill>
                <a:srgbClr val="000000"/>
              </a:solidFill>
              <a:latin typeface="Calibri" pitchFamily="18"/>
              <a:ea typeface="Microsoft YaHei" pitchFamily="2"/>
              <a:cs typeface="Mangal" pitchFamily="2"/>
            </a:endParaRP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fr-FR" sz="1800" i="0" u="none" strike="noStrike" kern="1200" spc="0" dirty="0">
              <a:ln>
                <a:noFill/>
              </a:ln>
              <a:solidFill>
                <a:srgbClr val="000000"/>
              </a:solidFill>
              <a:latin typeface="Calibri" pitchFamily="18"/>
              <a:ea typeface="Microsoft YaHei" pitchFamily="2"/>
              <a:cs typeface="Mangal" pitchFamily="2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lum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03999" y="1080000"/>
            <a:ext cx="8063640" cy="532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44445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5"/>
          <p:cNvSpPr/>
          <p:nvPr/>
        </p:nvSpPr>
        <p:spPr>
          <a:xfrm>
            <a:off x="179640" y="200880"/>
            <a:ext cx="1655999" cy="36467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gradFill>
            <a:gsLst>
              <a:gs pos="0">
                <a:srgbClr val="A4C1FF"/>
              </a:gs>
              <a:gs pos="100000">
                <a:srgbClr val="E5EFFF"/>
              </a:gs>
            </a:gsLst>
            <a:lin ang="16200000"/>
          </a:gradFill>
          <a:ln w="9360">
            <a:solidFill>
              <a:srgbClr val="4A7EBB"/>
            </a:solidFill>
            <a:prstDash val="solid"/>
          </a:ln>
        </p:spPr>
        <p:txBody>
          <a:bodyPr vert="horz" wrap="square" lIns="90000" tIns="45000" rIns="90000" bIns="45000" anchor="t" anchorCtr="0" compatLnSpc="0">
            <a:sp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18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 pitchFamily="18"/>
                <a:ea typeface="Microsoft YaHei" pitchFamily="2"/>
                <a:cs typeface="Mangal" pitchFamily="2"/>
              </a:rPr>
              <a:t>Configuration</a:t>
            </a:r>
          </a:p>
        </p:txBody>
      </p:sp>
      <p:sp>
        <p:nvSpPr>
          <p:cNvPr id="3" name="Rectangle 8"/>
          <p:cNvSpPr/>
          <p:nvPr/>
        </p:nvSpPr>
        <p:spPr>
          <a:xfrm>
            <a:off x="217440" y="720000"/>
            <a:ext cx="8748360" cy="936303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5000" rIns="90000" bIns="45000" anchor="t" anchorCtr="0" compatLnSpc="0">
            <a:sp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180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Calibri" pitchFamily="18"/>
                <a:ea typeface="Microsoft YaHei" pitchFamily="2"/>
                <a:cs typeface="Mangal" pitchFamily="2"/>
              </a:rPr>
              <a:t>Sélectionnez ensuite le répertoire créé :</a:t>
            </a: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fr-FR" sz="1800" b="1" i="0" u="none" strike="noStrike" kern="1200" spc="0" dirty="0">
              <a:ln>
                <a:noFill/>
              </a:ln>
              <a:solidFill>
                <a:srgbClr val="000000"/>
              </a:solidFill>
              <a:latin typeface="Calibri" pitchFamily="18"/>
              <a:ea typeface="Microsoft YaHei" pitchFamily="2"/>
              <a:cs typeface="Mangal" pitchFamily="2"/>
            </a:endParaRP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fr-FR" sz="1800" b="1" i="0" u="none" strike="noStrike" kern="1200" spc="0" dirty="0">
              <a:ln>
                <a:noFill/>
              </a:ln>
              <a:solidFill>
                <a:srgbClr val="000000"/>
              </a:solidFill>
              <a:latin typeface="Calibri" pitchFamily="18"/>
              <a:ea typeface="Microsoft YaHei" pitchFamily="2"/>
              <a:cs typeface="Mangal" pitchFamily="2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lum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80000" y="1080000"/>
            <a:ext cx="5392800" cy="5256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61028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5"/>
          <p:cNvSpPr/>
          <p:nvPr/>
        </p:nvSpPr>
        <p:spPr>
          <a:xfrm>
            <a:off x="179640" y="200880"/>
            <a:ext cx="1655999" cy="36467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gradFill>
            <a:gsLst>
              <a:gs pos="0">
                <a:srgbClr val="A4C1FF"/>
              </a:gs>
              <a:gs pos="100000">
                <a:srgbClr val="E5EFFF"/>
              </a:gs>
            </a:gsLst>
            <a:lin ang="16200000"/>
          </a:gradFill>
          <a:ln w="9360">
            <a:solidFill>
              <a:srgbClr val="4A7EBB"/>
            </a:solidFill>
            <a:prstDash val="solid"/>
          </a:ln>
        </p:spPr>
        <p:txBody>
          <a:bodyPr vert="horz" wrap="square" lIns="90000" tIns="45000" rIns="90000" bIns="45000" anchor="t" anchorCtr="0" compatLnSpc="0">
            <a:sp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18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 pitchFamily="18"/>
                <a:ea typeface="Microsoft YaHei" pitchFamily="2"/>
                <a:cs typeface="Mangal" pitchFamily="2"/>
              </a:rPr>
              <a:t>Configuration</a:t>
            </a:r>
          </a:p>
        </p:txBody>
      </p:sp>
      <p:sp>
        <p:nvSpPr>
          <p:cNvPr id="3" name="Rectangle 8"/>
          <p:cNvSpPr/>
          <p:nvPr/>
        </p:nvSpPr>
        <p:spPr>
          <a:xfrm>
            <a:off x="217440" y="720000"/>
            <a:ext cx="8748360" cy="936303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5000" rIns="90000" bIns="45000" anchor="t" anchorCtr="0" compatLnSpc="0">
            <a:sp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180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Calibri" pitchFamily="18"/>
                <a:ea typeface="Microsoft YaHei" pitchFamily="2"/>
                <a:cs typeface="Mangal" pitchFamily="2"/>
              </a:rPr>
              <a:t>Cliquez ensuite sur Suivant :</a:t>
            </a: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fr-FR" sz="1800" b="1" i="0" u="none" strike="noStrike" kern="1200" spc="0" dirty="0">
              <a:ln>
                <a:noFill/>
              </a:ln>
              <a:solidFill>
                <a:srgbClr val="000000"/>
              </a:solidFill>
              <a:latin typeface="Calibri" pitchFamily="18"/>
              <a:ea typeface="Microsoft YaHei" pitchFamily="2"/>
              <a:cs typeface="Mangal" pitchFamily="2"/>
            </a:endParaRP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fr-FR" sz="1800" b="1" i="0" u="none" strike="noStrike" kern="1200" spc="0" dirty="0">
              <a:ln>
                <a:noFill/>
              </a:ln>
              <a:solidFill>
                <a:srgbClr val="000000"/>
              </a:solidFill>
              <a:latin typeface="Calibri" pitchFamily="18"/>
              <a:ea typeface="Microsoft YaHei" pitchFamily="2"/>
              <a:cs typeface="Mangal" pitchFamily="2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lum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728000" y="1080000"/>
            <a:ext cx="5976000" cy="532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75033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5"/>
          <p:cNvSpPr/>
          <p:nvPr/>
        </p:nvSpPr>
        <p:spPr>
          <a:xfrm>
            <a:off x="179640" y="200880"/>
            <a:ext cx="1655999" cy="36467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gradFill>
            <a:gsLst>
              <a:gs pos="0">
                <a:srgbClr val="A4C1FF"/>
              </a:gs>
              <a:gs pos="100000">
                <a:srgbClr val="E5EFFF"/>
              </a:gs>
            </a:gsLst>
            <a:lin ang="16200000"/>
          </a:gradFill>
          <a:ln w="9360">
            <a:solidFill>
              <a:srgbClr val="4A7EBB"/>
            </a:solidFill>
            <a:prstDash val="solid"/>
          </a:ln>
        </p:spPr>
        <p:txBody>
          <a:bodyPr vert="horz" wrap="square" lIns="90000" tIns="45000" rIns="90000" bIns="45000" anchor="t" anchorCtr="0" compatLnSpc="0">
            <a:sp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18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 pitchFamily="18"/>
                <a:ea typeface="Microsoft YaHei" pitchFamily="2"/>
                <a:cs typeface="Mangal" pitchFamily="2"/>
              </a:rPr>
              <a:t>Configuration</a:t>
            </a:r>
          </a:p>
        </p:txBody>
      </p:sp>
      <p:sp>
        <p:nvSpPr>
          <p:cNvPr id="3" name="Rectangle 8"/>
          <p:cNvSpPr/>
          <p:nvPr/>
        </p:nvSpPr>
        <p:spPr>
          <a:xfrm>
            <a:off x="217440" y="720000"/>
            <a:ext cx="8748360" cy="936303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5000" rIns="90000" bIns="45000" anchor="t" anchorCtr="0" compatLnSpc="0">
            <a:sp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180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Calibri" pitchFamily="18"/>
                <a:ea typeface="Microsoft YaHei" pitchFamily="2"/>
                <a:cs typeface="Mangal" pitchFamily="2"/>
              </a:rPr>
              <a:t>Cliquez enfin sur Déployer :</a:t>
            </a: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fr-FR" sz="1800" i="0" u="none" strike="noStrike" kern="1200" spc="0" dirty="0">
              <a:ln>
                <a:noFill/>
              </a:ln>
              <a:solidFill>
                <a:srgbClr val="000000"/>
              </a:solidFill>
              <a:latin typeface="Calibri" pitchFamily="18"/>
              <a:ea typeface="Microsoft YaHei" pitchFamily="2"/>
              <a:cs typeface="Mangal" pitchFamily="2"/>
            </a:endParaRP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fr-FR" sz="1800" b="1" i="0" u="none" strike="noStrike" kern="1200" spc="0" dirty="0">
              <a:ln>
                <a:noFill/>
              </a:ln>
              <a:solidFill>
                <a:srgbClr val="000000"/>
              </a:solidFill>
              <a:latin typeface="Calibri" pitchFamily="18"/>
              <a:ea typeface="Microsoft YaHei" pitchFamily="2"/>
              <a:cs typeface="Mangal" pitchFamily="2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lum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232000" y="1080000"/>
            <a:ext cx="5815440" cy="532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35617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5"/>
          <p:cNvSpPr/>
          <p:nvPr/>
        </p:nvSpPr>
        <p:spPr>
          <a:xfrm>
            <a:off x="179640" y="200880"/>
            <a:ext cx="1655999" cy="36467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gradFill>
            <a:gsLst>
              <a:gs pos="0">
                <a:srgbClr val="A4C1FF"/>
              </a:gs>
              <a:gs pos="100000">
                <a:srgbClr val="E5EFFF"/>
              </a:gs>
            </a:gsLst>
            <a:lin ang="16200000"/>
          </a:gradFill>
          <a:ln w="9360">
            <a:solidFill>
              <a:srgbClr val="4A7EBB"/>
            </a:solidFill>
            <a:prstDash val="solid"/>
          </a:ln>
        </p:spPr>
        <p:txBody>
          <a:bodyPr vert="horz" wrap="square" lIns="90000" tIns="45000" rIns="90000" bIns="45000" anchor="t" anchorCtr="0" compatLnSpc="0">
            <a:sp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18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 pitchFamily="18"/>
                <a:ea typeface="Microsoft YaHei" pitchFamily="2"/>
                <a:cs typeface="Mangal" pitchFamily="2"/>
              </a:rPr>
              <a:t>Configuration</a:t>
            </a:r>
          </a:p>
        </p:txBody>
      </p:sp>
      <p:sp>
        <p:nvSpPr>
          <p:cNvPr id="3" name="Rectangle 8"/>
          <p:cNvSpPr/>
          <p:nvPr/>
        </p:nvSpPr>
        <p:spPr>
          <a:xfrm>
            <a:off x="217440" y="720000"/>
            <a:ext cx="8748360" cy="936303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5000" rIns="90000" bIns="45000" anchor="t" anchorCtr="0" compatLnSpc="0">
            <a:sp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180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Calibri" pitchFamily="18"/>
                <a:ea typeface="Microsoft YaHei" pitchFamily="2"/>
                <a:cs typeface="Mangal" pitchFamily="2"/>
              </a:rPr>
              <a:t>L'ETL se déploie sans erreurs, ce tutoriel est décidément génial :</a:t>
            </a: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fr-FR" sz="1800" b="1" i="0" u="none" strike="noStrike" kern="1200" spc="0" dirty="0">
              <a:ln>
                <a:noFill/>
              </a:ln>
              <a:solidFill>
                <a:srgbClr val="000000"/>
              </a:solidFill>
              <a:latin typeface="Calibri" pitchFamily="18"/>
              <a:ea typeface="Microsoft YaHei" pitchFamily="2"/>
              <a:cs typeface="Mangal" pitchFamily="2"/>
            </a:endParaRP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fr-FR" sz="1800" b="1" i="0" u="none" strike="noStrike" kern="1200" spc="0" dirty="0">
              <a:ln>
                <a:noFill/>
              </a:ln>
              <a:solidFill>
                <a:srgbClr val="000000"/>
              </a:solidFill>
              <a:latin typeface="Calibri" pitchFamily="18"/>
              <a:ea typeface="Microsoft YaHei" pitchFamily="2"/>
              <a:cs typeface="Mangal" pitchFamily="2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lum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728000" y="1152000"/>
            <a:ext cx="5328000" cy="52560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/>
          <p:cNvSpPr/>
          <p:nvPr/>
        </p:nvSpPr>
        <p:spPr>
          <a:xfrm>
            <a:off x="3131840" y="2132856"/>
            <a:ext cx="3924160" cy="1368152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01857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5"/>
          <p:cNvSpPr/>
          <p:nvPr/>
        </p:nvSpPr>
        <p:spPr>
          <a:xfrm>
            <a:off x="179640" y="200880"/>
            <a:ext cx="1655999" cy="36467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gradFill>
            <a:gsLst>
              <a:gs pos="0">
                <a:srgbClr val="A4C1FF"/>
              </a:gs>
              <a:gs pos="100000">
                <a:srgbClr val="E5EFFF"/>
              </a:gs>
            </a:gsLst>
            <a:lin ang="16200000"/>
          </a:gradFill>
          <a:ln w="9360">
            <a:solidFill>
              <a:srgbClr val="4A7EBB"/>
            </a:solidFill>
            <a:prstDash val="solid"/>
          </a:ln>
        </p:spPr>
        <p:txBody>
          <a:bodyPr vert="horz" wrap="square" lIns="90000" tIns="45000" rIns="90000" bIns="45000" anchor="t" anchorCtr="0" compatLnSpc="0">
            <a:sp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18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 pitchFamily="18"/>
                <a:ea typeface="Microsoft YaHei" pitchFamily="2"/>
                <a:cs typeface="Mangal" pitchFamily="2"/>
              </a:rPr>
              <a:t>Configuration</a:t>
            </a:r>
          </a:p>
        </p:txBody>
      </p:sp>
      <p:sp>
        <p:nvSpPr>
          <p:cNvPr id="3" name="Rectangle 8"/>
          <p:cNvSpPr/>
          <p:nvPr/>
        </p:nvSpPr>
        <p:spPr>
          <a:xfrm>
            <a:off x="217440" y="720000"/>
            <a:ext cx="8748360" cy="936303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5000" rIns="90000" bIns="45000" anchor="t" anchorCtr="0" compatLnSpc="0">
            <a:sp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180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Calibri" pitchFamily="18"/>
                <a:ea typeface="Microsoft YaHei" pitchFamily="2"/>
                <a:cs typeface="Mangal" pitchFamily="2"/>
              </a:rPr>
              <a:t>L'ETL </a:t>
            </a:r>
            <a:r>
              <a:rPr lang="fr-FR" sz="1800" i="0" u="none" strike="noStrike" kern="1200" spc="0" dirty="0" smtClean="0">
                <a:ln>
                  <a:noFill/>
                </a:ln>
                <a:solidFill>
                  <a:srgbClr val="000000"/>
                </a:solidFill>
                <a:latin typeface="Calibri" pitchFamily="18"/>
                <a:ea typeface="Microsoft YaHei" pitchFamily="2"/>
                <a:cs typeface="Mangal" pitchFamily="2"/>
              </a:rPr>
              <a:t>doit maintenant apparaitre dans </a:t>
            </a:r>
            <a:r>
              <a:rPr lang="fr-FR" sz="180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Calibri" pitchFamily="18"/>
                <a:ea typeface="Microsoft YaHei" pitchFamily="2"/>
                <a:cs typeface="Mangal" pitchFamily="2"/>
              </a:rPr>
              <a:t>l'arborescence du serveur sous SSMS :</a:t>
            </a: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fr-FR" sz="1800" b="1" i="0" u="none" strike="noStrike" kern="1200" spc="0" dirty="0">
              <a:ln>
                <a:noFill/>
              </a:ln>
              <a:solidFill>
                <a:srgbClr val="000000"/>
              </a:solidFill>
              <a:latin typeface="Calibri" pitchFamily="18"/>
              <a:ea typeface="Microsoft YaHei" pitchFamily="2"/>
              <a:cs typeface="Mangal" pitchFamily="2"/>
            </a:endParaRP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fr-FR" sz="1800" b="1" i="0" u="none" strike="noStrike" kern="1200" spc="0" dirty="0">
              <a:ln>
                <a:noFill/>
              </a:ln>
              <a:solidFill>
                <a:srgbClr val="000000"/>
              </a:solidFill>
              <a:latin typeface="Calibri" pitchFamily="18"/>
              <a:ea typeface="Microsoft YaHei" pitchFamily="2"/>
              <a:cs typeface="Mangal" pitchFamily="2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lum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808000" y="1440000"/>
            <a:ext cx="3171960" cy="34005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27746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1296174" y="2348880"/>
            <a:ext cx="6984776" cy="1323439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4000" dirty="0" smtClean="0"/>
              <a:t>INSTALLATION</a:t>
            </a:r>
          </a:p>
          <a:p>
            <a:pPr algn="ctr"/>
            <a:r>
              <a:rPr lang="fr-FR" sz="4000" dirty="0" smtClean="0">
                <a:solidFill>
                  <a:srgbClr val="FFFFFF"/>
                </a:solidFill>
                <a:latin typeface="Calibri" pitchFamily="18"/>
                <a:ea typeface="Microsoft YaHei" pitchFamily="2"/>
                <a:cs typeface="Mangal" pitchFamily="2"/>
              </a:rPr>
              <a:t>Office 2013 Pro Plus</a:t>
            </a:r>
            <a:endParaRPr lang="fr-FR" sz="4000" dirty="0">
              <a:solidFill>
                <a:srgbClr val="FFFFFF"/>
              </a:solidFill>
              <a:latin typeface="Calibri" pitchFamily="18"/>
              <a:ea typeface="Microsoft YaHei" pitchFamily="2"/>
              <a:cs typeface="Mangal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847141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/>
          <p:cNvSpPr txBox="1"/>
          <p:nvPr/>
        </p:nvSpPr>
        <p:spPr>
          <a:xfrm>
            <a:off x="115476" y="188640"/>
            <a:ext cx="5824676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fr-FR"/>
            </a:defPPr>
            <a:lvl1pPr>
              <a:defRPr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fr-FR" dirty="0" smtClean="0"/>
              <a:t>Ajout du user (Si souhait de contribution au code-source)</a:t>
            </a:r>
            <a:endParaRPr lang="fr-FR" dirty="0"/>
          </a:p>
        </p:txBody>
      </p:sp>
      <p:sp>
        <p:nvSpPr>
          <p:cNvPr id="13" name="Rectangle 12"/>
          <p:cNvSpPr/>
          <p:nvPr/>
        </p:nvSpPr>
        <p:spPr>
          <a:xfrm>
            <a:off x="1003010" y="692696"/>
            <a:ext cx="705678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smtClean="0"/>
              <a:t>3. </a:t>
            </a:r>
            <a:r>
              <a:rPr lang="fr-FR" dirty="0"/>
              <a:t>E</a:t>
            </a:r>
            <a:r>
              <a:rPr lang="fr-FR" dirty="0" smtClean="0"/>
              <a:t>nvoyer par mail votre </a:t>
            </a:r>
            <a:r>
              <a:rPr lang="fr-FR" dirty="0" err="1" smtClean="0"/>
              <a:t>username</a:t>
            </a:r>
            <a:r>
              <a:rPr lang="fr-FR" dirty="0" smtClean="0"/>
              <a:t> à </a:t>
            </a:r>
            <a:r>
              <a:rPr lang="fr-FR" u="sng" dirty="0" err="1" smtClean="0">
                <a:solidFill>
                  <a:srgbClr val="0066FF"/>
                </a:solidFill>
              </a:rPr>
              <a:t>olivier.essner</a:t>
            </a:r>
            <a:r>
              <a:rPr lang="fr-FR" u="sng" dirty="0" smtClean="0">
                <a:solidFill>
                  <a:srgbClr val="0066FF"/>
                </a:solidFill>
              </a:rPr>
              <a:t>(</a:t>
            </a:r>
            <a:r>
              <a:rPr lang="fr-FR" u="sng" dirty="0" err="1" smtClean="0">
                <a:solidFill>
                  <a:srgbClr val="0066FF"/>
                </a:solidFill>
              </a:rPr>
              <a:t>at</a:t>
            </a:r>
            <a:r>
              <a:rPr lang="fr-FR" u="sng" dirty="0" smtClean="0">
                <a:solidFill>
                  <a:srgbClr val="0066FF"/>
                </a:solidFill>
              </a:rPr>
              <a:t>)free.fr</a:t>
            </a:r>
            <a:r>
              <a:rPr lang="fr-FR" dirty="0" smtClean="0"/>
              <a:t> afin que je vous ajoute en tant que contributeur au projet ODE sous Git Hub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043608" y="1484784"/>
            <a:ext cx="705678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smtClean="0"/>
              <a:t>4.   Vous recevrez de Git Hub deux mails automatiques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smtClean="0"/>
              <a:t>Mail 1 </a:t>
            </a:r>
            <a:r>
              <a:rPr lang="fr-FR" dirty="0" smtClean="0"/>
              <a:t>: Confirmation d’ajout au projet.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smtClean="0"/>
              <a:t>Mail 2 </a:t>
            </a:r>
            <a:r>
              <a:rPr lang="fr-FR" dirty="0" smtClean="0"/>
              <a:t>: Liens relatifs au projet.</a:t>
            </a:r>
            <a:endParaRPr lang="fr-FR" dirty="0"/>
          </a:p>
        </p:txBody>
      </p:sp>
      <p:sp>
        <p:nvSpPr>
          <p:cNvPr id="8" name="Rectangle à coins arrondis 7"/>
          <p:cNvSpPr/>
          <p:nvPr/>
        </p:nvSpPr>
        <p:spPr>
          <a:xfrm>
            <a:off x="179512" y="2780928"/>
            <a:ext cx="8409587" cy="864096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b="1" dirty="0" smtClean="0"/>
              <a:t>Note : </a:t>
            </a:r>
            <a:r>
              <a:rPr lang="fr-FR" dirty="0" smtClean="0"/>
              <a:t>Vous pouvez récupérer l’ensemble du projet sans compte </a:t>
            </a:r>
            <a:r>
              <a:rPr lang="fr-FR" dirty="0" err="1" smtClean="0"/>
              <a:t>GitHub</a:t>
            </a:r>
            <a:r>
              <a:rPr lang="fr-FR" dirty="0" smtClean="0"/>
              <a:t> en allant sur la page Web du projet : </a:t>
            </a:r>
            <a:r>
              <a:rPr lang="fr-FR" dirty="0">
                <a:hlinkClick r:id="rId3"/>
              </a:rPr>
              <a:t>https://</a:t>
            </a:r>
            <a:r>
              <a:rPr lang="fr-FR" dirty="0" smtClean="0">
                <a:hlinkClick r:id="rId3"/>
              </a:rPr>
              <a:t>github.com/M2SIID-ODE/Projet_ODE</a:t>
            </a:r>
            <a:endParaRPr lang="fr-FR" dirty="0" smtClean="0"/>
          </a:p>
          <a:p>
            <a:r>
              <a:rPr lang="fr-FR" dirty="0" smtClean="0"/>
              <a:t>Puis bouton « </a:t>
            </a:r>
            <a:r>
              <a:rPr lang="fr-FR" b="1" dirty="0" err="1" smtClean="0"/>
              <a:t>Download</a:t>
            </a:r>
            <a:r>
              <a:rPr lang="fr-FR" b="1" dirty="0" smtClean="0"/>
              <a:t> ZIP</a:t>
            </a:r>
            <a:r>
              <a:rPr lang="fr-FR" dirty="0" smtClean="0"/>
              <a:t> »</a:t>
            </a:r>
            <a:endParaRPr lang="fr-FR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3861048"/>
            <a:ext cx="2247900" cy="2105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Rectangle 9"/>
          <p:cNvSpPr/>
          <p:nvPr/>
        </p:nvSpPr>
        <p:spPr>
          <a:xfrm>
            <a:off x="3131840" y="5445223"/>
            <a:ext cx="2247900" cy="52084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34596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/>
          <p:cNvSpPr txBox="1"/>
          <p:nvPr/>
        </p:nvSpPr>
        <p:spPr>
          <a:xfrm>
            <a:off x="179512" y="200829"/>
            <a:ext cx="1792228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fr-FR"/>
            </a:defPPr>
            <a:lvl1pPr>
              <a:defRPr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fr-FR" dirty="0"/>
              <a:t>Téléchargement</a:t>
            </a:r>
          </a:p>
        </p:txBody>
      </p:sp>
      <p:sp>
        <p:nvSpPr>
          <p:cNvPr id="2" name="Rectangle 1"/>
          <p:cNvSpPr/>
          <p:nvPr/>
        </p:nvSpPr>
        <p:spPr>
          <a:xfrm>
            <a:off x="467544" y="620688"/>
            <a:ext cx="81369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smtClean="0"/>
              <a:t>Aller sur la page de Microsoft Office Pro Plus 2013(Version essai </a:t>
            </a:r>
            <a:r>
              <a:rPr lang="fr-FR" dirty="0"/>
              <a:t>6</a:t>
            </a:r>
            <a:r>
              <a:rPr lang="fr-FR" dirty="0" smtClean="0"/>
              <a:t>0 jours)</a:t>
            </a:r>
            <a:endParaRPr lang="fr-FR" dirty="0"/>
          </a:p>
        </p:txBody>
      </p:sp>
      <p:sp>
        <p:nvSpPr>
          <p:cNvPr id="9" name="Rectangle 8"/>
          <p:cNvSpPr/>
          <p:nvPr/>
        </p:nvSpPr>
        <p:spPr>
          <a:xfrm>
            <a:off x="683568" y="1055490"/>
            <a:ext cx="82809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>
                <a:hlinkClick r:id="rId3"/>
              </a:rPr>
              <a:t>http://</a:t>
            </a:r>
            <a:r>
              <a:rPr lang="fr-FR" dirty="0" smtClean="0">
                <a:hlinkClick r:id="rId3"/>
              </a:rPr>
              <a:t>www.microsoft.com/en-us/evalcenter/evaluate-office-professional-plus-2013</a:t>
            </a:r>
            <a:r>
              <a:rPr lang="fr-FR" dirty="0" smtClean="0"/>
              <a:t> </a:t>
            </a:r>
          </a:p>
        </p:txBody>
      </p:sp>
      <p:sp>
        <p:nvSpPr>
          <p:cNvPr id="12" name="Rectangle 11"/>
          <p:cNvSpPr/>
          <p:nvPr/>
        </p:nvSpPr>
        <p:spPr>
          <a:xfrm>
            <a:off x="576963" y="5316758"/>
            <a:ext cx="36698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/>
              <a:t>Cliquez sur </a:t>
            </a:r>
            <a:r>
              <a:rPr lang="fr-FR" b="1" dirty="0" smtClean="0"/>
              <a:t>REGISTER TO CONTINUE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050" y="2143125"/>
            <a:ext cx="7581900" cy="2571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12147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/>
          <p:cNvSpPr txBox="1"/>
          <p:nvPr/>
        </p:nvSpPr>
        <p:spPr>
          <a:xfrm>
            <a:off x="179512" y="200829"/>
            <a:ext cx="1792228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fr-FR"/>
            </a:defPPr>
            <a:lvl1pPr>
              <a:defRPr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fr-FR" dirty="0"/>
              <a:t>Téléchargement</a:t>
            </a:r>
          </a:p>
        </p:txBody>
      </p:sp>
      <p:sp>
        <p:nvSpPr>
          <p:cNvPr id="14" name="Rectangle à coins arrondis 13"/>
          <p:cNvSpPr/>
          <p:nvPr/>
        </p:nvSpPr>
        <p:spPr>
          <a:xfrm>
            <a:off x="5436096" y="3433564"/>
            <a:ext cx="3630166" cy="72008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1400" dirty="0"/>
              <a:t>Si vous êtes en Windows 64 bits : Version « _x64 </a:t>
            </a:r>
            <a:r>
              <a:rPr lang="fr-FR" sz="1400" dirty="0" smtClean="0"/>
              <a:t>»</a:t>
            </a:r>
            <a:endParaRPr lang="fr-FR" sz="1400" dirty="0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104" y="581611"/>
            <a:ext cx="3486150" cy="262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366945" y="836712"/>
            <a:ext cx="549893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smtClean="0"/>
              <a:t>Se connecter avec son compte Microsoft Live (Gratuit) ou en créer-un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288" y="3672830"/>
            <a:ext cx="3524250" cy="95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474883" y="4725144"/>
            <a:ext cx="63597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dirty="0" smtClean="0"/>
              <a:t>Fichier téléchargé (809 Mo)</a:t>
            </a:r>
            <a:r>
              <a:rPr lang="fr-FR" dirty="0" smtClean="0"/>
              <a:t> : </a:t>
            </a:r>
            <a:r>
              <a:rPr lang="fr-FR" dirty="0"/>
              <a:t>OfficeProfessionalPlus_x64_fr-fr.img</a:t>
            </a:r>
          </a:p>
        </p:txBody>
      </p:sp>
      <p:sp>
        <p:nvSpPr>
          <p:cNvPr id="15" name="Rectangle 14"/>
          <p:cNvSpPr/>
          <p:nvPr/>
        </p:nvSpPr>
        <p:spPr>
          <a:xfrm>
            <a:off x="374987" y="3210511"/>
            <a:ext cx="549893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smtClean="0"/>
              <a:t>Choisir la langue et la plateforme (32 ou 64 bits)</a:t>
            </a:r>
          </a:p>
        </p:txBody>
      </p:sp>
      <p:sp>
        <p:nvSpPr>
          <p:cNvPr id="11" name="Rectangle à coins arrondis 10"/>
          <p:cNvSpPr/>
          <p:nvPr/>
        </p:nvSpPr>
        <p:spPr>
          <a:xfrm>
            <a:off x="251520" y="5229200"/>
            <a:ext cx="8748464" cy="108012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b="1" dirty="0" smtClean="0"/>
              <a:t>Alternatives à Office 2013 Pro Plus</a:t>
            </a:r>
          </a:p>
          <a:p>
            <a:r>
              <a:rPr lang="fr-FR" dirty="0" smtClean="0"/>
              <a:t>Les autres versions d’Office 2013 ne contiennent pas le module </a:t>
            </a:r>
            <a:r>
              <a:rPr lang="fr-FR" dirty="0" err="1" smtClean="0"/>
              <a:t>PowerBI</a:t>
            </a:r>
            <a:endParaRPr lang="fr-FR" b="1" dirty="0"/>
          </a:p>
        </p:txBody>
      </p:sp>
      <p:sp>
        <p:nvSpPr>
          <p:cNvPr id="12" name="Rectangle à coins arrondis 11"/>
          <p:cNvSpPr/>
          <p:nvPr/>
        </p:nvSpPr>
        <p:spPr>
          <a:xfrm>
            <a:off x="107504" y="1582857"/>
            <a:ext cx="3593061" cy="534003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1400" i="1" dirty="0" smtClean="0"/>
              <a:t>Pensez à désactiver </a:t>
            </a:r>
            <a:r>
              <a:rPr lang="fr-FR" sz="1400" i="1" dirty="0" err="1" smtClean="0"/>
              <a:t>AddBlocks</a:t>
            </a:r>
            <a:r>
              <a:rPr lang="fr-FR" sz="1400" i="1" dirty="0" smtClean="0"/>
              <a:t> (Ou autre) pour explorer le site de Microsoft</a:t>
            </a:r>
            <a:endParaRPr lang="fr-FR" sz="1400" i="1" dirty="0"/>
          </a:p>
        </p:txBody>
      </p:sp>
    </p:spTree>
    <p:extLst>
      <p:ext uri="{BB962C8B-B14F-4D97-AF65-F5344CB8AC3E}">
        <p14:creationId xmlns:p14="http://schemas.microsoft.com/office/powerpoint/2010/main" val="2878620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/>
          <p:cNvSpPr txBox="1"/>
          <p:nvPr/>
        </p:nvSpPr>
        <p:spPr>
          <a:xfrm>
            <a:off x="179512" y="200829"/>
            <a:ext cx="1224136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fr-FR"/>
            </a:defPPr>
            <a:lvl1pPr>
              <a:defRPr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fr-FR" dirty="0" smtClean="0"/>
              <a:t>Installation</a:t>
            </a:r>
            <a:endParaRPr lang="fr-FR" dirty="0"/>
          </a:p>
        </p:txBody>
      </p:sp>
      <p:sp>
        <p:nvSpPr>
          <p:cNvPr id="2" name="Rectangle 1"/>
          <p:cNvSpPr/>
          <p:nvPr/>
        </p:nvSpPr>
        <p:spPr>
          <a:xfrm>
            <a:off x="467544" y="836712"/>
            <a:ext cx="813690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u="sng" dirty="0" smtClean="0"/>
              <a:t>Etape 1 </a:t>
            </a:r>
            <a:r>
              <a:rPr lang="fr-FR" dirty="0" smtClean="0"/>
              <a:t>: Dans le fichier téléchargé, exécuter setup.exe avec les droits administrateurs (Installation « classique, pas de subtilité !)</a:t>
            </a:r>
          </a:p>
          <a:p>
            <a:endParaRPr lang="fr-FR" dirty="0"/>
          </a:p>
          <a:p>
            <a:r>
              <a:rPr lang="fr-FR" dirty="0" smtClean="0"/>
              <a:t>Sélectionner l’installation avec tout Excel, en particulier les plugins </a:t>
            </a:r>
            <a:r>
              <a:rPr lang="fr-FR" b="1" dirty="0" smtClean="0"/>
              <a:t>Power </a:t>
            </a:r>
            <a:r>
              <a:rPr lang="fr-FR" b="1" dirty="0" err="1" smtClean="0"/>
              <a:t>View</a:t>
            </a:r>
            <a:r>
              <a:rPr lang="fr-FR" dirty="0" smtClean="0"/>
              <a:t> et </a:t>
            </a:r>
            <a:r>
              <a:rPr lang="fr-FR" b="1" dirty="0" smtClean="0"/>
              <a:t>Power Pivot</a:t>
            </a:r>
          </a:p>
          <a:p>
            <a:endParaRPr lang="fr-FR" dirty="0" smtClean="0"/>
          </a:p>
          <a:p>
            <a:endParaRPr lang="fr-FR" dirty="0"/>
          </a:p>
          <a:p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02545" y="2492896"/>
            <a:ext cx="4642271" cy="3748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082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/>
          <p:cNvSpPr txBox="1"/>
          <p:nvPr/>
        </p:nvSpPr>
        <p:spPr>
          <a:xfrm>
            <a:off x="179512" y="200829"/>
            <a:ext cx="1224136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fr-FR"/>
            </a:defPPr>
            <a:lvl1pPr>
              <a:defRPr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fr-FR" dirty="0" smtClean="0"/>
              <a:t>Installation</a:t>
            </a:r>
            <a:endParaRPr lang="fr-FR" dirty="0"/>
          </a:p>
        </p:txBody>
      </p:sp>
      <p:sp>
        <p:nvSpPr>
          <p:cNvPr id="2" name="Rectangle 1"/>
          <p:cNvSpPr/>
          <p:nvPr/>
        </p:nvSpPr>
        <p:spPr>
          <a:xfrm>
            <a:off x="467544" y="836712"/>
            <a:ext cx="813690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u="sng" dirty="0" smtClean="0"/>
              <a:t>Etape 2 </a:t>
            </a:r>
            <a:r>
              <a:rPr lang="fr-FR" dirty="0" smtClean="0"/>
              <a:t>: Il faut récupérer et installer Silverlight 5 sur le site de Microsoft</a:t>
            </a:r>
          </a:p>
          <a:p>
            <a:r>
              <a:rPr lang="fr-FR" dirty="0">
                <a:hlinkClick r:id="rId3"/>
              </a:rPr>
              <a:t>http://www.microsoft.com/silverlight</a:t>
            </a:r>
            <a:r>
              <a:rPr lang="fr-FR" dirty="0" smtClean="0">
                <a:hlinkClick r:id="rId3"/>
              </a:rPr>
              <a:t>/</a:t>
            </a:r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728" y="1663812"/>
            <a:ext cx="4553242" cy="2962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992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/>
          <p:cNvSpPr txBox="1"/>
          <p:nvPr/>
        </p:nvSpPr>
        <p:spPr>
          <a:xfrm>
            <a:off x="179512" y="200829"/>
            <a:ext cx="1728192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fr-FR"/>
            </a:defPPr>
            <a:lvl1pPr>
              <a:defRPr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fr-FR" dirty="0" smtClean="0"/>
              <a:t>Téléchargement</a:t>
            </a:r>
            <a:endParaRPr lang="fr-FR" dirty="0"/>
          </a:p>
        </p:txBody>
      </p:sp>
      <p:sp>
        <p:nvSpPr>
          <p:cNvPr id="9" name="Rectangle 8"/>
          <p:cNvSpPr/>
          <p:nvPr/>
        </p:nvSpPr>
        <p:spPr>
          <a:xfrm>
            <a:off x="251520" y="911747"/>
            <a:ext cx="8784976" cy="31239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fr-FR" b="1" dirty="0" err="1" smtClean="0"/>
              <a:t>PowerPivot</a:t>
            </a:r>
            <a:r>
              <a:rPr lang="fr-FR" dirty="0" smtClean="0"/>
              <a:t> et </a:t>
            </a:r>
            <a:r>
              <a:rPr lang="fr-FR" b="1" dirty="0" err="1" smtClean="0"/>
              <a:t>PowerView</a:t>
            </a:r>
            <a:r>
              <a:rPr lang="fr-FR" dirty="0" smtClean="0"/>
              <a:t> étant présent en standard sur la version Office 2013 Pro Plus, il ne reste plus qu’à télécharger le complément </a:t>
            </a:r>
            <a:r>
              <a:rPr lang="fr-FR" b="1" dirty="0" smtClean="0"/>
              <a:t>Power </a:t>
            </a:r>
            <a:r>
              <a:rPr lang="fr-FR" b="1" dirty="0" err="1" smtClean="0"/>
              <a:t>Query</a:t>
            </a:r>
            <a:r>
              <a:rPr lang="fr-FR" b="1" dirty="0" smtClean="0"/>
              <a:t> pour Excel</a:t>
            </a:r>
            <a:r>
              <a:rPr lang="fr-FR" dirty="0" smtClean="0"/>
              <a:t>.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endParaRPr lang="fr-FR" dirty="0"/>
          </a:p>
          <a:p>
            <a:pPr lvl="0">
              <a:spcBef>
                <a:spcPts val="300"/>
              </a:spcBef>
              <a:spcAft>
                <a:spcPts val="300"/>
              </a:spcAft>
            </a:pPr>
            <a:r>
              <a:rPr lang="fr-FR" dirty="0">
                <a:solidFill>
                  <a:srgbClr val="000000"/>
                </a:solidFill>
                <a:latin typeface="Calibri" pitchFamily="18"/>
                <a:ea typeface="Microsoft YaHei" pitchFamily="2"/>
                <a:cs typeface="Mangal" pitchFamily="2"/>
              </a:rPr>
              <a:t>Ouvrez le lien : </a:t>
            </a:r>
            <a:r>
              <a:rPr lang="fr-FR" dirty="0">
                <a:solidFill>
                  <a:srgbClr val="000000"/>
                </a:solidFill>
                <a:latin typeface="Calibri" pitchFamily="18"/>
                <a:ea typeface="Microsoft YaHei" pitchFamily="2"/>
                <a:cs typeface="Mangal" pitchFamily="2"/>
                <a:hlinkClick r:id="rId3"/>
              </a:rPr>
              <a:t>https://</a:t>
            </a:r>
            <a:r>
              <a:rPr lang="fr-FR" dirty="0" smtClean="0">
                <a:solidFill>
                  <a:srgbClr val="000000"/>
                </a:solidFill>
                <a:latin typeface="Calibri" pitchFamily="18"/>
                <a:ea typeface="Microsoft YaHei" pitchFamily="2"/>
                <a:cs typeface="Mangal" pitchFamily="2"/>
                <a:hlinkClick r:id="rId3"/>
              </a:rPr>
              <a:t>www.microsoft.com/fr-fr/download/details.aspx?id=39379</a:t>
            </a:r>
            <a:endParaRPr lang="fr-FR" dirty="0" smtClean="0">
              <a:solidFill>
                <a:srgbClr val="000000"/>
              </a:solidFill>
              <a:latin typeface="Calibri" pitchFamily="18"/>
              <a:ea typeface="Microsoft YaHei" pitchFamily="2"/>
              <a:cs typeface="Mangal" pitchFamily="2"/>
            </a:endParaRPr>
          </a:p>
          <a:p>
            <a:pPr lvl="0">
              <a:spcBef>
                <a:spcPts val="300"/>
              </a:spcBef>
              <a:spcAft>
                <a:spcPts val="300"/>
              </a:spcAft>
            </a:pPr>
            <a:r>
              <a:rPr lang="fr-FR" dirty="0" smtClean="0">
                <a:solidFill>
                  <a:srgbClr val="000000"/>
                </a:solidFill>
                <a:latin typeface="Calibri" pitchFamily="18"/>
                <a:ea typeface="Microsoft YaHei" pitchFamily="2"/>
                <a:cs typeface="Mangal" pitchFamily="2"/>
              </a:rPr>
              <a:t>Télécharger ensuite la version 64 bits du complément.</a:t>
            </a:r>
          </a:p>
          <a:p>
            <a:pPr lvl="0">
              <a:spcBef>
                <a:spcPts val="300"/>
              </a:spcBef>
              <a:spcAft>
                <a:spcPts val="300"/>
              </a:spcAft>
            </a:pPr>
            <a:endParaRPr lang="fr-FR" dirty="0">
              <a:solidFill>
                <a:srgbClr val="000000"/>
              </a:solidFill>
              <a:latin typeface="Calibri" pitchFamily="18"/>
              <a:ea typeface="Microsoft YaHei" pitchFamily="2"/>
              <a:cs typeface="Mangal" pitchFamily="2"/>
            </a:endParaRPr>
          </a:p>
          <a:p>
            <a:pPr lvl="0">
              <a:spcBef>
                <a:spcPts val="300"/>
              </a:spcBef>
              <a:spcAft>
                <a:spcPts val="300"/>
              </a:spcAft>
            </a:pPr>
            <a:r>
              <a:rPr lang="fr-FR" dirty="0" smtClean="0">
                <a:solidFill>
                  <a:srgbClr val="000000"/>
                </a:solidFill>
                <a:latin typeface="Calibri" pitchFamily="18"/>
                <a:ea typeface="Microsoft YaHei" pitchFamily="2"/>
                <a:cs typeface="Mangal" pitchFamily="2"/>
              </a:rPr>
              <a:t>Lancer ensuite l’installation.</a:t>
            </a:r>
            <a:endParaRPr lang="fr-FR" dirty="0" smtClean="0"/>
          </a:p>
          <a:p>
            <a:pPr>
              <a:spcBef>
                <a:spcPts val="300"/>
              </a:spcBef>
              <a:spcAft>
                <a:spcPts val="300"/>
              </a:spcAft>
            </a:pPr>
            <a:endParaRPr lang="fr-FR" dirty="0"/>
          </a:p>
          <a:p>
            <a:pPr>
              <a:spcBef>
                <a:spcPts val="300"/>
              </a:spcBef>
              <a:spcAft>
                <a:spcPts val="300"/>
              </a:spcAft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02232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1296174" y="2348880"/>
            <a:ext cx="6984776" cy="1323439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4000" dirty="0" smtClean="0"/>
              <a:t>CONFIGURATION</a:t>
            </a:r>
          </a:p>
          <a:p>
            <a:pPr algn="ctr"/>
            <a:r>
              <a:rPr lang="fr-FR" sz="4000" dirty="0" smtClean="0">
                <a:solidFill>
                  <a:srgbClr val="FFFFFF"/>
                </a:solidFill>
                <a:latin typeface="Calibri" pitchFamily="18"/>
                <a:ea typeface="Microsoft YaHei" pitchFamily="2"/>
                <a:cs typeface="Mangal" pitchFamily="2"/>
              </a:rPr>
              <a:t>Power BI</a:t>
            </a:r>
            <a:endParaRPr lang="fr-FR" sz="4000" dirty="0">
              <a:solidFill>
                <a:srgbClr val="FFFFFF"/>
              </a:solidFill>
              <a:latin typeface="Calibri" pitchFamily="18"/>
              <a:ea typeface="Microsoft YaHei" pitchFamily="2"/>
              <a:cs typeface="Mangal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39080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/>
          <p:cNvSpPr txBox="1"/>
          <p:nvPr/>
        </p:nvSpPr>
        <p:spPr>
          <a:xfrm>
            <a:off x="179512" y="200829"/>
            <a:ext cx="2304256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fr-FR"/>
            </a:defPPr>
            <a:lvl1pPr>
              <a:defRPr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fr-FR" dirty="0" smtClean="0"/>
              <a:t>Activation de </a:t>
            </a:r>
            <a:r>
              <a:rPr lang="fr-FR" dirty="0" err="1" smtClean="0"/>
              <a:t>PowerBI</a:t>
            </a:r>
            <a:endParaRPr lang="fr-FR" dirty="0"/>
          </a:p>
        </p:txBody>
      </p:sp>
      <p:sp>
        <p:nvSpPr>
          <p:cNvPr id="9" name="Rectangle 8"/>
          <p:cNvSpPr/>
          <p:nvPr/>
        </p:nvSpPr>
        <p:spPr>
          <a:xfrm>
            <a:off x="251520" y="911746"/>
            <a:ext cx="871296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smtClean="0"/>
              <a:t>Sous Excel :</a:t>
            </a:r>
          </a:p>
          <a:p>
            <a:pPr marL="285750" indent="-285750">
              <a:buFontTx/>
              <a:buChar char="-"/>
            </a:pPr>
            <a:r>
              <a:rPr lang="fr-FR" dirty="0" smtClean="0"/>
              <a:t>Sélectionner Fichier</a:t>
            </a:r>
          </a:p>
          <a:p>
            <a:pPr marL="285750" indent="-285750">
              <a:buFontTx/>
              <a:buChar char="-"/>
            </a:pPr>
            <a:r>
              <a:rPr lang="fr-FR" dirty="0" smtClean="0"/>
              <a:t>Puis Options</a:t>
            </a:r>
          </a:p>
          <a:p>
            <a:pPr marL="285750" indent="-285750">
              <a:buFontTx/>
              <a:buChar char="-"/>
            </a:pPr>
            <a:r>
              <a:rPr lang="fr-FR" dirty="0" smtClean="0"/>
              <a:t>Ensuite Compléments</a:t>
            </a:r>
          </a:p>
          <a:p>
            <a:pPr marL="285750" indent="-285750">
              <a:buFontTx/>
              <a:buChar char="-"/>
            </a:pPr>
            <a:r>
              <a:rPr lang="fr-FR" dirty="0" smtClean="0"/>
              <a:t>Sélectionner « Compléments COM » dans Gérer et cliquer sur atteindre</a:t>
            </a:r>
          </a:p>
          <a:p>
            <a:pPr marL="285750" indent="-285750">
              <a:buFontTx/>
              <a:buChar char="-"/>
            </a:pPr>
            <a:r>
              <a:rPr lang="fr-FR" dirty="0" smtClean="0"/>
              <a:t>Activer les trois composants sur la fenêtre suivante</a:t>
            </a:r>
            <a:endParaRPr lang="fr-FR"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2852936"/>
            <a:ext cx="5924550" cy="255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963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/>
          <p:cNvSpPr txBox="1"/>
          <p:nvPr/>
        </p:nvSpPr>
        <p:spPr>
          <a:xfrm>
            <a:off x="179512" y="200829"/>
            <a:ext cx="2304256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fr-FR"/>
            </a:defPPr>
            <a:lvl1pPr>
              <a:defRPr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fr-FR" dirty="0" smtClean="0"/>
              <a:t>Activation de </a:t>
            </a:r>
            <a:r>
              <a:rPr lang="fr-FR" dirty="0" err="1" smtClean="0"/>
              <a:t>PowerBI</a:t>
            </a:r>
            <a:endParaRPr lang="fr-FR" dirty="0"/>
          </a:p>
        </p:txBody>
      </p:sp>
      <p:sp>
        <p:nvSpPr>
          <p:cNvPr id="9" name="Rectangle 8"/>
          <p:cNvSpPr/>
          <p:nvPr/>
        </p:nvSpPr>
        <p:spPr>
          <a:xfrm>
            <a:off x="251520" y="911746"/>
            <a:ext cx="87129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smtClean="0"/>
              <a:t>Après l’activation, la fenêtre Excel est la suivante :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484784"/>
            <a:ext cx="8604448" cy="1006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318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827584" y="2420888"/>
            <a:ext cx="7632937" cy="1323439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4000" dirty="0" smtClean="0"/>
              <a:t>INSTALLATION &amp; CONFIGURATION </a:t>
            </a:r>
          </a:p>
          <a:p>
            <a:pPr algn="ctr"/>
            <a:r>
              <a:rPr lang="fr-FR" sz="4000" dirty="0" smtClean="0"/>
              <a:t>Git</a:t>
            </a:r>
            <a:endParaRPr lang="fr-FR" sz="4000" dirty="0"/>
          </a:p>
        </p:txBody>
      </p:sp>
    </p:spTree>
    <p:extLst>
      <p:ext uri="{BB962C8B-B14F-4D97-AF65-F5344CB8AC3E}">
        <p14:creationId xmlns:p14="http://schemas.microsoft.com/office/powerpoint/2010/main" val="3170888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107502" y="116632"/>
            <a:ext cx="1385165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dirty="0" smtClean="0"/>
              <a:t>Présentation</a:t>
            </a:r>
            <a:endParaRPr lang="fr-FR" dirty="0"/>
          </a:p>
        </p:txBody>
      </p:sp>
      <p:sp>
        <p:nvSpPr>
          <p:cNvPr id="10" name="Rectangle 9"/>
          <p:cNvSpPr/>
          <p:nvPr/>
        </p:nvSpPr>
        <p:spPr>
          <a:xfrm>
            <a:off x="412014" y="908720"/>
            <a:ext cx="8514706" cy="25391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fr-FR" dirty="0" smtClean="0"/>
              <a:t>L‘architecture Git avec Git Hub se fonde sur 3 espaces :</a:t>
            </a: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•"/>
            </a:pPr>
            <a:r>
              <a:rPr lang="fr-FR" dirty="0" smtClean="0"/>
              <a:t>Un </a:t>
            </a:r>
            <a:r>
              <a:rPr lang="fr-FR" b="1" dirty="0" smtClean="0"/>
              <a:t>dépôt Git Hub</a:t>
            </a:r>
            <a:r>
              <a:rPr lang="fr-FR" dirty="0" smtClean="0"/>
              <a:t>, hébergé sur les serveurs de ce site. Il est ouvert à tout le monde en lecture (Projet Open-source) et en </a:t>
            </a:r>
            <a:r>
              <a:rPr lang="fr-FR" dirty="0" err="1" smtClean="0"/>
              <a:t>fork</a:t>
            </a:r>
            <a:r>
              <a:rPr lang="fr-FR" dirty="0" smtClean="0"/>
              <a:t>. En revanche, il faut être autorisé pour y déposer ses changements.</a:t>
            </a: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•"/>
            </a:pPr>
            <a:r>
              <a:rPr lang="fr-FR" dirty="0" smtClean="0"/>
              <a:t>Un </a:t>
            </a:r>
            <a:r>
              <a:rPr lang="fr-FR" b="1" dirty="0" err="1" smtClean="0"/>
              <a:t>répo</a:t>
            </a:r>
            <a:r>
              <a:rPr lang="fr-FR" b="1" dirty="0" smtClean="0"/>
              <a:t> Git local</a:t>
            </a:r>
            <a:r>
              <a:rPr lang="fr-FR" dirty="0" smtClean="0"/>
              <a:t>, sur chaque PC de développeurs. C’est une copie intégrale du dépôt Git Hub de notre projet.</a:t>
            </a: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•"/>
            </a:pPr>
            <a:r>
              <a:rPr lang="fr-FR" dirty="0" smtClean="0"/>
              <a:t>Un </a:t>
            </a:r>
            <a:r>
              <a:rPr lang="fr-FR" b="1" dirty="0" smtClean="0"/>
              <a:t>répertoire local</a:t>
            </a:r>
            <a:r>
              <a:rPr lang="fr-FR" dirty="0" smtClean="0"/>
              <a:t> de travail, </a:t>
            </a:r>
            <a:r>
              <a:rPr lang="fr-FR" dirty="0"/>
              <a:t>sur chaque PC de </a:t>
            </a:r>
            <a:r>
              <a:rPr lang="fr-FR" dirty="0" smtClean="0"/>
              <a:t>développeurs. C’est là que les fichiers sont ajoutés, supprimés ou modifiés par les développeurs.</a:t>
            </a:r>
          </a:p>
        </p:txBody>
      </p:sp>
      <p:sp>
        <p:nvSpPr>
          <p:cNvPr id="2" name="Rectangle 1"/>
          <p:cNvSpPr/>
          <p:nvPr/>
        </p:nvSpPr>
        <p:spPr>
          <a:xfrm>
            <a:off x="827584" y="3933056"/>
            <a:ext cx="1872208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DEPOT GIT HUB</a:t>
            </a:r>
            <a:endParaRPr lang="fr-FR" dirty="0"/>
          </a:p>
        </p:txBody>
      </p:sp>
      <p:sp>
        <p:nvSpPr>
          <p:cNvPr id="8" name="Rectangle 7"/>
          <p:cNvSpPr/>
          <p:nvPr/>
        </p:nvSpPr>
        <p:spPr>
          <a:xfrm>
            <a:off x="3203848" y="3933056"/>
            <a:ext cx="1872208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REPO GIT LOCAL</a:t>
            </a:r>
            <a:endParaRPr lang="fr-FR" dirty="0"/>
          </a:p>
        </p:txBody>
      </p:sp>
      <p:sp>
        <p:nvSpPr>
          <p:cNvPr id="9" name="Rectangle 8"/>
          <p:cNvSpPr/>
          <p:nvPr/>
        </p:nvSpPr>
        <p:spPr>
          <a:xfrm>
            <a:off x="5508104" y="3933056"/>
            <a:ext cx="2376264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REPERTOIRE LOCAL</a:t>
            </a:r>
            <a:endParaRPr lang="fr-FR" dirty="0"/>
          </a:p>
        </p:txBody>
      </p:sp>
      <p:cxnSp>
        <p:nvCxnSpPr>
          <p:cNvPr id="5" name="Connecteur droit 4"/>
          <p:cNvCxnSpPr>
            <a:stCxn id="2" idx="2"/>
          </p:cNvCxnSpPr>
          <p:nvPr/>
        </p:nvCxnSpPr>
        <p:spPr>
          <a:xfrm>
            <a:off x="1763688" y="4293096"/>
            <a:ext cx="0" cy="2016224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11"/>
          <p:cNvCxnSpPr/>
          <p:nvPr/>
        </p:nvCxnSpPr>
        <p:spPr>
          <a:xfrm>
            <a:off x="4139952" y="4293096"/>
            <a:ext cx="0" cy="2016224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12"/>
          <p:cNvCxnSpPr/>
          <p:nvPr/>
        </p:nvCxnSpPr>
        <p:spPr>
          <a:xfrm>
            <a:off x="6696236" y="4293096"/>
            <a:ext cx="0" cy="2016224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avec flèche 6"/>
          <p:cNvCxnSpPr/>
          <p:nvPr/>
        </p:nvCxnSpPr>
        <p:spPr>
          <a:xfrm>
            <a:off x="1763688" y="4725144"/>
            <a:ext cx="230425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7" name="Connecteur droit avec flèche 16"/>
          <p:cNvCxnSpPr/>
          <p:nvPr/>
        </p:nvCxnSpPr>
        <p:spPr>
          <a:xfrm>
            <a:off x="1763688" y="4855428"/>
            <a:ext cx="493254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8" name="Connecteur droit avec flèche 17"/>
          <p:cNvCxnSpPr/>
          <p:nvPr/>
        </p:nvCxnSpPr>
        <p:spPr>
          <a:xfrm flipH="1">
            <a:off x="4139952" y="5517232"/>
            <a:ext cx="255628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0" name="Connecteur droit avec flèche 19"/>
          <p:cNvCxnSpPr/>
          <p:nvPr/>
        </p:nvCxnSpPr>
        <p:spPr>
          <a:xfrm flipH="1">
            <a:off x="4139952" y="5805264"/>
            <a:ext cx="255628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1" name="Connecteur droit avec flèche 20"/>
          <p:cNvCxnSpPr/>
          <p:nvPr/>
        </p:nvCxnSpPr>
        <p:spPr>
          <a:xfrm flipH="1">
            <a:off x="1763688" y="6165304"/>
            <a:ext cx="237626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2" name="ZoneTexte 21"/>
          <p:cNvSpPr txBox="1"/>
          <p:nvPr/>
        </p:nvSpPr>
        <p:spPr>
          <a:xfrm>
            <a:off x="2579345" y="4420830"/>
            <a:ext cx="672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SYNC</a:t>
            </a:r>
            <a:endParaRPr lang="fr-FR" dirty="0"/>
          </a:p>
        </p:txBody>
      </p:sp>
      <p:sp>
        <p:nvSpPr>
          <p:cNvPr id="24" name="ZoneTexte 23"/>
          <p:cNvSpPr txBox="1"/>
          <p:nvPr/>
        </p:nvSpPr>
        <p:spPr>
          <a:xfrm>
            <a:off x="2602915" y="4860230"/>
            <a:ext cx="672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SYNC</a:t>
            </a:r>
            <a:endParaRPr lang="fr-FR" dirty="0"/>
          </a:p>
        </p:txBody>
      </p:sp>
      <p:sp>
        <p:nvSpPr>
          <p:cNvPr id="25" name="ZoneTexte 24"/>
          <p:cNvSpPr txBox="1"/>
          <p:nvPr/>
        </p:nvSpPr>
        <p:spPr>
          <a:xfrm>
            <a:off x="4989572" y="5157192"/>
            <a:ext cx="1022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COMMIT</a:t>
            </a:r>
            <a:endParaRPr lang="fr-FR" dirty="0"/>
          </a:p>
        </p:txBody>
      </p:sp>
      <p:sp>
        <p:nvSpPr>
          <p:cNvPr id="27" name="ZoneTexte 26"/>
          <p:cNvSpPr txBox="1"/>
          <p:nvPr/>
        </p:nvSpPr>
        <p:spPr>
          <a:xfrm>
            <a:off x="2602915" y="5805264"/>
            <a:ext cx="672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SYNC</a:t>
            </a:r>
            <a:endParaRPr lang="fr-FR" dirty="0"/>
          </a:p>
        </p:txBody>
      </p:sp>
      <p:sp>
        <p:nvSpPr>
          <p:cNvPr id="28" name="ZoneTexte 27"/>
          <p:cNvSpPr txBox="1"/>
          <p:nvPr/>
        </p:nvSpPr>
        <p:spPr>
          <a:xfrm>
            <a:off x="4989572" y="5795972"/>
            <a:ext cx="1022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COMMIT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18642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/>
          <p:cNvSpPr txBox="1"/>
          <p:nvPr/>
        </p:nvSpPr>
        <p:spPr>
          <a:xfrm>
            <a:off x="115476" y="682876"/>
            <a:ext cx="1792228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fr-FR"/>
            </a:defPPr>
            <a:lvl1pPr>
              <a:defRPr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fr-FR" dirty="0"/>
              <a:t>Téléchargement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107504" y="3419708"/>
            <a:ext cx="1385165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fr-FR"/>
            </a:defPPr>
            <a:lvl1pPr>
              <a:defRPr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fr-FR" dirty="0"/>
              <a:t>Installation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115476" y="4077072"/>
            <a:ext cx="1377193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fr-FR"/>
            </a:defPPr>
            <a:lvl1pPr>
              <a:defRPr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fr-FR" dirty="0" smtClean="0"/>
              <a:t>Lancement</a:t>
            </a:r>
            <a:endParaRPr lang="fr-FR" dirty="0"/>
          </a:p>
        </p:txBody>
      </p:sp>
      <p:sp>
        <p:nvSpPr>
          <p:cNvPr id="2" name="Rectangle 1"/>
          <p:cNvSpPr/>
          <p:nvPr/>
        </p:nvSpPr>
        <p:spPr>
          <a:xfrm>
            <a:off x="2172894" y="673956"/>
            <a:ext cx="527272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/>
              <a:t>Télécharger l’installeur du client Windows de Git Hub :</a:t>
            </a:r>
          </a:p>
          <a:p>
            <a:r>
              <a:rPr lang="fr-FR" dirty="0" smtClean="0">
                <a:hlinkClick r:id="rId3"/>
              </a:rPr>
              <a:t>https</a:t>
            </a:r>
            <a:r>
              <a:rPr lang="fr-FR" dirty="0">
                <a:hlinkClick r:id="rId3"/>
              </a:rPr>
              <a:t>://windows.github.com</a:t>
            </a:r>
            <a:r>
              <a:rPr lang="fr-FR" dirty="0" smtClean="0">
                <a:hlinkClick r:id="rId3"/>
              </a:rPr>
              <a:t>/</a:t>
            </a:r>
            <a:endParaRPr lang="fr-FR" dirty="0" smtClean="0"/>
          </a:p>
          <a:p>
            <a:endParaRPr lang="fr-FR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052" y="1412776"/>
            <a:ext cx="7658100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1979712" y="3401653"/>
            <a:ext cx="61487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/>
              <a:t>Exécuter l’installeur. Il commencera par télécharger les binaires. </a:t>
            </a:r>
            <a:endParaRPr lang="fr-FR" dirty="0"/>
          </a:p>
        </p:txBody>
      </p:sp>
      <p:sp>
        <p:nvSpPr>
          <p:cNvPr id="18" name="Rectangle 17"/>
          <p:cNvSpPr/>
          <p:nvPr/>
        </p:nvSpPr>
        <p:spPr>
          <a:xfrm>
            <a:off x="2023601" y="4084065"/>
            <a:ext cx="55814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/>
              <a:t>Utiliser le compte que vous avez créé sur le site Git Hub :</a:t>
            </a:r>
            <a:endParaRPr lang="fr-FR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9256" y="4430110"/>
            <a:ext cx="3889797" cy="19490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42702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/>
          <p:cNvSpPr txBox="1"/>
          <p:nvPr/>
        </p:nvSpPr>
        <p:spPr>
          <a:xfrm>
            <a:off x="115476" y="188640"/>
            <a:ext cx="1792228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fr-FR"/>
            </a:defPPr>
            <a:lvl1pPr>
              <a:defRPr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fr-FR" dirty="0" smtClean="0"/>
              <a:t>Initialisation</a:t>
            </a:r>
            <a:endParaRPr lang="fr-FR" dirty="0"/>
          </a:p>
        </p:txBody>
      </p:sp>
      <p:sp>
        <p:nvSpPr>
          <p:cNvPr id="13" name="Rectangle 12"/>
          <p:cNvSpPr/>
          <p:nvPr/>
        </p:nvSpPr>
        <p:spPr>
          <a:xfrm>
            <a:off x="107504" y="717229"/>
            <a:ext cx="484382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fr-FR" dirty="0" smtClean="0"/>
              <a:t>Créer son compte sur le site Internet Git Hub :</a:t>
            </a:r>
          </a:p>
          <a:p>
            <a:r>
              <a:rPr lang="fr-FR" dirty="0" smtClean="0">
                <a:hlinkClick r:id="rId3"/>
              </a:rPr>
              <a:t>https</a:t>
            </a:r>
            <a:r>
              <a:rPr lang="fr-FR" dirty="0">
                <a:hlinkClick r:id="rId3"/>
              </a:rPr>
              <a:t>://</a:t>
            </a:r>
            <a:r>
              <a:rPr lang="fr-FR" dirty="0" smtClean="0">
                <a:hlinkClick r:id="rId3"/>
              </a:rPr>
              <a:t>github.com/join</a:t>
            </a:r>
            <a:endParaRPr lang="fr-FR" dirty="0" smtClean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732" y="620688"/>
            <a:ext cx="3218803" cy="36709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3890770"/>
            <a:ext cx="3728095" cy="25625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115476" y="3347700"/>
            <a:ext cx="36704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/>
              <a:t>2.   Choisir le compte gratuit, et finir :</a:t>
            </a:r>
          </a:p>
        </p:txBody>
      </p:sp>
      <p:sp>
        <p:nvSpPr>
          <p:cNvPr id="9" name="Rectangle 8"/>
          <p:cNvSpPr/>
          <p:nvPr/>
        </p:nvSpPr>
        <p:spPr>
          <a:xfrm>
            <a:off x="4411663" y="3957649"/>
            <a:ext cx="864096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/>
          <p:cNvSpPr/>
          <p:nvPr/>
        </p:nvSpPr>
        <p:spPr>
          <a:xfrm>
            <a:off x="4131336" y="6021288"/>
            <a:ext cx="1144423" cy="4320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1" name="Connecteur droit avec flèche 10"/>
          <p:cNvCxnSpPr>
            <a:stCxn id="9" idx="2"/>
          </p:cNvCxnSpPr>
          <p:nvPr/>
        </p:nvCxnSpPr>
        <p:spPr>
          <a:xfrm flipH="1">
            <a:off x="4703547" y="4317689"/>
            <a:ext cx="140164" cy="170359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1824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/>
          <p:cNvSpPr txBox="1"/>
          <p:nvPr/>
        </p:nvSpPr>
        <p:spPr>
          <a:xfrm>
            <a:off x="115476" y="188640"/>
            <a:ext cx="5824676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fr-FR"/>
            </a:defPPr>
            <a:lvl1pPr>
              <a:defRPr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fr-FR" dirty="0" smtClean="0"/>
              <a:t>Ajout du user (Si souhait de contribution au code-source)</a:t>
            </a:r>
            <a:endParaRPr lang="fr-FR" dirty="0"/>
          </a:p>
        </p:txBody>
      </p:sp>
      <p:sp>
        <p:nvSpPr>
          <p:cNvPr id="13" name="Rectangle 12"/>
          <p:cNvSpPr/>
          <p:nvPr/>
        </p:nvSpPr>
        <p:spPr>
          <a:xfrm>
            <a:off x="1003010" y="692696"/>
            <a:ext cx="705678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smtClean="0"/>
              <a:t>3. </a:t>
            </a:r>
            <a:r>
              <a:rPr lang="fr-FR" dirty="0"/>
              <a:t>E</a:t>
            </a:r>
            <a:r>
              <a:rPr lang="fr-FR" dirty="0" smtClean="0"/>
              <a:t>nvoyer par mail votre </a:t>
            </a:r>
            <a:r>
              <a:rPr lang="fr-FR" dirty="0" err="1" smtClean="0"/>
              <a:t>username</a:t>
            </a:r>
            <a:r>
              <a:rPr lang="fr-FR" dirty="0" smtClean="0"/>
              <a:t> à </a:t>
            </a:r>
            <a:r>
              <a:rPr lang="fr-FR" u="sng" dirty="0" err="1" smtClean="0">
                <a:solidFill>
                  <a:srgbClr val="0066FF"/>
                </a:solidFill>
              </a:rPr>
              <a:t>olivier.essner</a:t>
            </a:r>
            <a:r>
              <a:rPr lang="fr-FR" u="sng" dirty="0" smtClean="0">
                <a:solidFill>
                  <a:srgbClr val="0066FF"/>
                </a:solidFill>
              </a:rPr>
              <a:t>(</a:t>
            </a:r>
            <a:r>
              <a:rPr lang="fr-FR" u="sng" dirty="0" err="1" smtClean="0">
                <a:solidFill>
                  <a:srgbClr val="0066FF"/>
                </a:solidFill>
              </a:rPr>
              <a:t>at</a:t>
            </a:r>
            <a:r>
              <a:rPr lang="fr-FR" u="sng" dirty="0" smtClean="0">
                <a:solidFill>
                  <a:srgbClr val="0066FF"/>
                </a:solidFill>
              </a:rPr>
              <a:t>)free.fr</a:t>
            </a:r>
            <a:r>
              <a:rPr lang="fr-FR" dirty="0" smtClean="0"/>
              <a:t> afin que je vous ajoute en tant que contributeur au projet ODE sous Git Hub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043608" y="1484784"/>
            <a:ext cx="705678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smtClean="0"/>
              <a:t>4.   Vous recevrez de Git Hub deux mails automatiques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smtClean="0"/>
              <a:t>Mail 1 </a:t>
            </a:r>
            <a:r>
              <a:rPr lang="fr-FR" dirty="0" smtClean="0"/>
              <a:t>: Confirmation d’ajout au projet.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smtClean="0"/>
              <a:t>Mail 2 </a:t>
            </a:r>
            <a:r>
              <a:rPr lang="fr-FR" dirty="0" smtClean="0"/>
              <a:t>: Liens relatifs au projet.</a:t>
            </a:r>
            <a:endParaRPr lang="fr-FR" dirty="0"/>
          </a:p>
        </p:txBody>
      </p:sp>
      <p:sp>
        <p:nvSpPr>
          <p:cNvPr id="8" name="Rectangle à coins arrondis 7"/>
          <p:cNvSpPr/>
          <p:nvPr/>
        </p:nvSpPr>
        <p:spPr>
          <a:xfrm>
            <a:off x="179512" y="2780928"/>
            <a:ext cx="8409587" cy="864096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b="1" dirty="0" smtClean="0"/>
              <a:t>Note : </a:t>
            </a:r>
            <a:r>
              <a:rPr lang="fr-FR" dirty="0" smtClean="0"/>
              <a:t>Vous pouvez récupérer l’ensemble du projet sans compte </a:t>
            </a:r>
            <a:r>
              <a:rPr lang="fr-FR" dirty="0" err="1" smtClean="0"/>
              <a:t>GitHub</a:t>
            </a:r>
            <a:r>
              <a:rPr lang="fr-FR" dirty="0" smtClean="0"/>
              <a:t> en allant sur la page Web du projet : </a:t>
            </a:r>
            <a:r>
              <a:rPr lang="fr-FR" dirty="0">
                <a:hlinkClick r:id="rId3"/>
              </a:rPr>
              <a:t>https://</a:t>
            </a:r>
            <a:r>
              <a:rPr lang="fr-FR" dirty="0" smtClean="0">
                <a:hlinkClick r:id="rId3"/>
              </a:rPr>
              <a:t>github.com/M2SIID-ODE/Projet_ODE</a:t>
            </a:r>
            <a:endParaRPr lang="fr-FR" dirty="0" smtClean="0"/>
          </a:p>
          <a:p>
            <a:r>
              <a:rPr lang="fr-FR" dirty="0" smtClean="0"/>
              <a:t>Puis bouton « </a:t>
            </a:r>
            <a:r>
              <a:rPr lang="fr-FR" b="1" dirty="0" err="1" smtClean="0"/>
              <a:t>Download</a:t>
            </a:r>
            <a:r>
              <a:rPr lang="fr-FR" b="1" dirty="0" smtClean="0"/>
              <a:t> ZIP</a:t>
            </a:r>
            <a:r>
              <a:rPr lang="fr-FR" dirty="0" smtClean="0"/>
              <a:t> »</a:t>
            </a:r>
            <a:endParaRPr lang="fr-FR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3861048"/>
            <a:ext cx="2247900" cy="2105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Rectangle 9"/>
          <p:cNvSpPr/>
          <p:nvPr/>
        </p:nvSpPr>
        <p:spPr>
          <a:xfrm>
            <a:off x="3131840" y="5445223"/>
            <a:ext cx="2247900" cy="52084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64266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/>
          <p:cNvSpPr txBox="1"/>
          <p:nvPr/>
        </p:nvSpPr>
        <p:spPr>
          <a:xfrm>
            <a:off x="115476" y="682876"/>
            <a:ext cx="1792228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fr-FR"/>
            </a:defPPr>
            <a:lvl1pPr>
              <a:defRPr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fr-FR" dirty="0"/>
              <a:t>Téléchargement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107504" y="3419708"/>
            <a:ext cx="1385165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fr-FR"/>
            </a:defPPr>
            <a:lvl1pPr>
              <a:defRPr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fr-FR" dirty="0"/>
              <a:t>Installation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115476" y="4077072"/>
            <a:ext cx="1377193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fr-FR"/>
            </a:defPPr>
            <a:lvl1pPr>
              <a:defRPr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fr-FR" dirty="0" smtClean="0"/>
              <a:t>Lancement</a:t>
            </a:r>
            <a:endParaRPr lang="fr-FR" dirty="0"/>
          </a:p>
        </p:txBody>
      </p:sp>
      <p:sp>
        <p:nvSpPr>
          <p:cNvPr id="2" name="Rectangle 1"/>
          <p:cNvSpPr/>
          <p:nvPr/>
        </p:nvSpPr>
        <p:spPr>
          <a:xfrm>
            <a:off x="2172894" y="673956"/>
            <a:ext cx="527272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/>
              <a:t>Télécharger l’installeur du client Windows de Git Hub :</a:t>
            </a:r>
          </a:p>
          <a:p>
            <a:r>
              <a:rPr lang="fr-FR" dirty="0" smtClean="0">
                <a:hlinkClick r:id="rId3"/>
              </a:rPr>
              <a:t>https</a:t>
            </a:r>
            <a:r>
              <a:rPr lang="fr-FR" dirty="0">
                <a:hlinkClick r:id="rId3"/>
              </a:rPr>
              <a:t>://windows.github.com</a:t>
            </a:r>
            <a:r>
              <a:rPr lang="fr-FR" dirty="0" smtClean="0">
                <a:hlinkClick r:id="rId3"/>
              </a:rPr>
              <a:t>/</a:t>
            </a:r>
            <a:endParaRPr lang="fr-FR" dirty="0" smtClean="0"/>
          </a:p>
          <a:p>
            <a:endParaRPr lang="fr-FR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052" y="1412776"/>
            <a:ext cx="7658100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1979712" y="3401653"/>
            <a:ext cx="61487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/>
              <a:t>Exécuter l’installeur. Il commencera par télécharger les binaires. </a:t>
            </a:r>
            <a:endParaRPr lang="fr-FR" dirty="0"/>
          </a:p>
        </p:txBody>
      </p:sp>
      <p:sp>
        <p:nvSpPr>
          <p:cNvPr id="18" name="Rectangle 17"/>
          <p:cNvSpPr/>
          <p:nvPr/>
        </p:nvSpPr>
        <p:spPr>
          <a:xfrm>
            <a:off x="2023601" y="4084065"/>
            <a:ext cx="55814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/>
              <a:t>Utiliser le compte que vous avez créé sur le site Git Hub :</a:t>
            </a:r>
            <a:endParaRPr lang="fr-FR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9256" y="4430110"/>
            <a:ext cx="3889797" cy="19490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91766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7052" y="1115452"/>
            <a:ext cx="4174797" cy="4611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ZoneTexte 5"/>
          <p:cNvSpPr txBox="1"/>
          <p:nvPr/>
        </p:nvSpPr>
        <p:spPr>
          <a:xfrm>
            <a:off x="115476" y="188640"/>
            <a:ext cx="3016364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fr-FR"/>
            </a:defPPr>
            <a:lvl1pPr>
              <a:defRPr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fr-FR" dirty="0" smtClean="0"/>
              <a:t>Liaison avec le dépôt Git Hub</a:t>
            </a:r>
            <a:endParaRPr lang="fr-FR" dirty="0"/>
          </a:p>
        </p:txBody>
      </p:sp>
      <p:sp>
        <p:nvSpPr>
          <p:cNvPr id="13" name="Rectangle 12"/>
          <p:cNvSpPr/>
          <p:nvPr/>
        </p:nvSpPr>
        <p:spPr>
          <a:xfrm>
            <a:off x="323529" y="1115452"/>
            <a:ext cx="4176464" cy="28161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fr-FR" dirty="0" smtClean="0"/>
              <a:t>Sur le client Git Hub : Cliquer sur le « </a:t>
            </a:r>
            <a:r>
              <a:rPr lang="fr-FR" b="1" dirty="0" smtClean="0"/>
              <a:t>+</a:t>
            </a:r>
            <a:r>
              <a:rPr lang="fr-FR" dirty="0" smtClean="0"/>
              <a:t> » en haut à gauche</a:t>
            </a:r>
          </a:p>
          <a:p>
            <a:pPr marL="342900" indent="-342900"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fr-FR" dirty="0"/>
              <a:t>Sélectionner l’onglet « </a:t>
            </a:r>
            <a:r>
              <a:rPr lang="fr-FR" b="1" dirty="0"/>
              <a:t>Clone</a:t>
            </a:r>
            <a:r>
              <a:rPr lang="fr-FR" dirty="0"/>
              <a:t> </a:t>
            </a:r>
            <a:r>
              <a:rPr lang="fr-FR" dirty="0" smtClean="0"/>
              <a:t>», </a:t>
            </a:r>
            <a:r>
              <a:rPr lang="fr-FR" dirty="0"/>
              <a:t>puis le projet « </a:t>
            </a:r>
            <a:r>
              <a:rPr lang="fr-FR" b="1" dirty="0"/>
              <a:t>M2SIID - ODE</a:t>
            </a:r>
            <a:r>
              <a:rPr lang="fr-FR" dirty="0"/>
              <a:t> </a:t>
            </a:r>
            <a:r>
              <a:rPr lang="fr-FR" dirty="0" smtClean="0"/>
              <a:t>»</a:t>
            </a:r>
          </a:p>
          <a:p>
            <a:pPr marL="342900" indent="-342900"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fr-FR" dirty="0" smtClean="0"/>
              <a:t>Cliquer sur « </a:t>
            </a:r>
            <a:r>
              <a:rPr lang="fr-FR" b="1" dirty="0" smtClean="0"/>
              <a:t>Clone M2SIID-ODE</a:t>
            </a:r>
            <a:r>
              <a:rPr lang="fr-FR" dirty="0" smtClean="0"/>
              <a:t> » en bas</a:t>
            </a:r>
          </a:p>
          <a:p>
            <a:pPr marL="342900" indent="-342900"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fr-FR" dirty="0" smtClean="0"/>
              <a:t>Un explorateur s’ouvre pour spécifier l’emplacement local où seront sauvées les données chargées depuis Git Hub.</a:t>
            </a:r>
            <a:endParaRPr lang="fr-FR" dirty="0"/>
          </a:p>
        </p:txBody>
      </p:sp>
      <p:sp>
        <p:nvSpPr>
          <p:cNvPr id="19" name="Rectangle 18"/>
          <p:cNvSpPr/>
          <p:nvPr/>
        </p:nvSpPr>
        <p:spPr>
          <a:xfrm>
            <a:off x="4652213" y="1115452"/>
            <a:ext cx="432048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/>
          <p:cNvSpPr/>
          <p:nvPr/>
        </p:nvSpPr>
        <p:spPr>
          <a:xfrm>
            <a:off x="6660232" y="5229200"/>
            <a:ext cx="2201617" cy="6229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1" name="Connecteur droit avec flèche 20"/>
          <p:cNvCxnSpPr>
            <a:stCxn id="19" idx="3"/>
          </p:cNvCxnSpPr>
          <p:nvPr/>
        </p:nvCxnSpPr>
        <p:spPr>
          <a:xfrm>
            <a:off x="5084261" y="1295472"/>
            <a:ext cx="2080027" cy="36004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7164288" y="1475492"/>
            <a:ext cx="432048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Rectangle 22"/>
          <p:cNvSpPr/>
          <p:nvPr/>
        </p:nvSpPr>
        <p:spPr>
          <a:xfrm>
            <a:off x="6156176" y="2198285"/>
            <a:ext cx="2827694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6" name="Connecteur droit avec flèche 25"/>
          <p:cNvCxnSpPr>
            <a:stCxn id="22" idx="2"/>
            <a:endCxn id="23" idx="0"/>
          </p:cNvCxnSpPr>
          <p:nvPr/>
        </p:nvCxnSpPr>
        <p:spPr>
          <a:xfrm>
            <a:off x="7380312" y="1835532"/>
            <a:ext cx="189711" cy="36275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Connecteur droit avec flèche 26"/>
          <p:cNvCxnSpPr>
            <a:stCxn id="23" idx="2"/>
          </p:cNvCxnSpPr>
          <p:nvPr/>
        </p:nvCxnSpPr>
        <p:spPr>
          <a:xfrm>
            <a:off x="7570023" y="2558325"/>
            <a:ext cx="191017" cy="267087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6599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/>
          <p:cNvSpPr txBox="1"/>
          <p:nvPr/>
        </p:nvSpPr>
        <p:spPr>
          <a:xfrm>
            <a:off x="115476" y="188640"/>
            <a:ext cx="2584316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fr-FR"/>
            </a:defPPr>
            <a:lvl1pPr>
              <a:defRPr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fr-FR" dirty="0" smtClean="0"/>
              <a:t>Ajout de fichiers en local</a:t>
            </a:r>
            <a:endParaRPr lang="fr-FR" dirty="0"/>
          </a:p>
        </p:txBody>
      </p:sp>
      <p:sp>
        <p:nvSpPr>
          <p:cNvPr id="13" name="Rectangle 12"/>
          <p:cNvSpPr/>
          <p:nvPr/>
        </p:nvSpPr>
        <p:spPr>
          <a:xfrm>
            <a:off x="323528" y="764704"/>
            <a:ext cx="7704855" cy="5247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fr-FR" dirty="0" smtClean="0"/>
              <a:t>Dans le répertoire local de Git, créer votre fichier / répertoire</a:t>
            </a:r>
          </a:p>
          <a:p>
            <a:pPr marL="342900" indent="-342900"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endParaRPr lang="fr-FR" dirty="0"/>
          </a:p>
          <a:p>
            <a:pPr marL="342900" indent="-342900"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endParaRPr lang="fr-FR" dirty="0"/>
          </a:p>
          <a:p>
            <a:pPr marL="342900" indent="-342900"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endParaRPr lang="fr-FR" dirty="0" smtClean="0"/>
          </a:p>
          <a:p>
            <a:pPr marL="342900" indent="-342900"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endParaRPr lang="fr-FR" dirty="0" smtClean="0"/>
          </a:p>
          <a:p>
            <a:pPr marL="342900" indent="-342900"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endParaRPr lang="fr-FR" dirty="0"/>
          </a:p>
          <a:p>
            <a:pPr marL="342900" indent="-342900"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endParaRPr lang="fr-FR" dirty="0" smtClean="0"/>
          </a:p>
          <a:p>
            <a:pPr marL="342900" indent="-342900"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fr-FR" dirty="0" smtClean="0"/>
              <a:t>Par défaut, Git Hub ajoute automatiquement ces fichiers / dossiers en tant que nouveau « </a:t>
            </a:r>
            <a:r>
              <a:rPr lang="fr-FR" b="1" dirty="0" smtClean="0"/>
              <a:t>change</a:t>
            </a:r>
            <a:r>
              <a:rPr lang="fr-FR" dirty="0" smtClean="0"/>
              <a:t> » :</a:t>
            </a:r>
          </a:p>
          <a:p>
            <a:pPr marL="342900" indent="-342900"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endParaRPr lang="fr-FR" dirty="0"/>
          </a:p>
          <a:p>
            <a:pPr marL="342900" indent="-342900"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endParaRPr lang="fr-FR" dirty="0" smtClean="0"/>
          </a:p>
          <a:p>
            <a:pPr marL="342900" indent="-342900"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endParaRPr lang="fr-FR" dirty="0"/>
          </a:p>
          <a:p>
            <a:pPr marL="342900" indent="-342900"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endParaRPr lang="fr-FR" dirty="0" smtClean="0"/>
          </a:p>
          <a:p>
            <a:pPr marL="342900" indent="-342900"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endParaRPr lang="fr-FR" dirty="0" smtClean="0"/>
          </a:p>
          <a:p>
            <a:pPr marL="342900" indent="-342900"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endParaRPr lang="fr-FR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1268760"/>
            <a:ext cx="5375548" cy="1024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355976" y="3811833"/>
            <a:ext cx="4188346" cy="912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Rectangle à coins arrondis 16"/>
          <p:cNvSpPr/>
          <p:nvPr/>
        </p:nvSpPr>
        <p:spPr>
          <a:xfrm>
            <a:off x="1763688" y="5310500"/>
            <a:ext cx="5045154" cy="49476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b="1" dirty="0" smtClean="0"/>
              <a:t>A ce stade : </a:t>
            </a:r>
            <a:r>
              <a:rPr lang="fr-FR" dirty="0" smtClean="0"/>
              <a:t>Vos changements restent sur votre PC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46229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/>
          <p:cNvSpPr txBox="1"/>
          <p:nvPr/>
        </p:nvSpPr>
        <p:spPr>
          <a:xfrm>
            <a:off x="115476" y="188640"/>
            <a:ext cx="3088372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fr-FR"/>
            </a:defPPr>
            <a:lvl1pPr>
              <a:defRPr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fr-FR" dirty="0" smtClean="0"/>
              <a:t>Commit de fichiers sur Git Hub</a:t>
            </a:r>
            <a:endParaRPr lang="fr-FR" dirty="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3483" y="764704"/>
            <a:ext cx="2713658" cy="1344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323528" y="980728"/>
            <a:ext cx="4572000" cy="72327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fr-FR" dirty="0" smtClean="0"/>
              <a:t>Mettre </a:t>
            </a:r>
            <a:r>
              <a:rPr lang="fr-FR" dirty="0"/>
              <a:t>un titre et un </a:t>
            </a:r>
            <a:r>
              <a:rPr lang="fr-FR" dirty="0" smtClean="0"/>
              <a:t>commentaire, </a:t>
            </a:r>
            <a:endParaRPr lang="fr-FR" dirty="0"/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fr-FR" dirty="0"/>
              <a:t>puis cliquer sur « COMMIT </a:t>
            </a:r>
            <a:r>
              <a:rPr lang="fr-FR" dirty="0" smtClean="0"/>
              <a:t>TO MASTER »</a:t>
            </a:r>
            <a:endParaRPr lang="fr-FR" dirty="0"/>
          </a:p>
        </p:txBody>
      </p:sp>
      <p:sp>
        <p:nvSpPr>
          <p:cNvPr id="24" name="Rectangle à coins arrondis 23"/>
          <p:cNvSpPr/>
          <p:nvPr/>
        </p:nvSpPr>
        <p:spPr>
          <a:xfrm>
            <a:off x="395536" y="1812940"/>
            <a:ext cx="5045154" cy="57606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b="1" dirty="0" smtClean="0"/>
              <a:t>A ce stade : </a:t>
            </a:r>
            <a:r>
              <a:rPr lang="fr-FR" dirty="0" smtClean="0"/>
              <a:t>Vos changements sont recopiés sur votre repo Git local, donc accessible à vous seul</a:t>
            </a:r>
            <a:endParaRPr lang="fr-FR" dirty="0"/>
          </a:p>
        </p:txBody>
      </p:sp>
      <p:sp>
        <p:nvSpPr>
          <p:cNvPr id="3" name="Rectangle 2"/>
          <p:cNvSpPr/>
          <p:nvPr/>
        </p:nvSpPr>
        <p:spPr>
          <a:xfrm>
            <a:off x="395536" y="4384997"/>
            <a:ext cx="758022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smtClean="0"/>
              <a:t>En allant sur la page </a:t>
            </a:r>
            <a:r>
              <a:rPr lang="fr-FR" dirty="0" err="1"/>
              <a:t>GitHub</a:t>
            </a:r>
            <a:r>
              <a:rPr lang="fr-FR" dirty="0"/>
              <a:t> du </a:t>
            </a:r>
            <a:r>
              <a:rPr lang="fr-FR" dirty="0" smtClean="0"/>
              <a:t>projet, vous verrez votre Commit </a:t>
            </a:r>
            <a:r>
              <a:rPr lang="fr-FR" dirty="0"/>
              <a:t>: </a:t>
            </a:r>
            <a:r>
              <a:rPr lang="fr-FR" dirty="0">
                <a:hlinkClick r:id="rId4"/>
              </a:rPr>
              <a:t>https://github.com/M2SIID-ODE/Projet_ODE</a:t>
            </a:r>
            <a:endParaRPr lang="fr-FR" dirty="0"/>
          </a:p>
        </p:txBody>
      </p:sp>
      <p:sp>
        <p:nvSpPr>
          <p:cNvPr id="14" name="Rectangle 13"/>
          <p:cNvSpPr/>
          <p:nvPr/>
        </p:nvSpPr>
        <p:spPr>
          <a:xfrm>
            <a:off x="395536" y="2711724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fr-FR" dirty="0" smtClean="0"/>
              <a:t>En haut à droite, cliquer sur </a:t>
            </a:r>
            <a:r>
              <a:rPr lang="fr-FR" dirty="0"/>
              <a:t>« </a:t>
            </a:r>
            <a:r>
              <a:rPr lang="fr-FR" dirty="0" smtClean="0"/>
              <a:t>SYNC »</a:t>
            </a:r>
            <a:endParaRPr lang="fr-FR" dirty="0"/>
          </a:p>
        </p:txBody>
      </p:sp>
      <p:sp>
        <p:nvSpPr>
          <p:cNvPr id="18" name="Rectangle à coins arrondis 17"/>
          <p:cNvSpPr/>
          <p:nvPr/>
        </p:nvSpPr>
        <p:spPr>
          <a:xfrm>
            <a:off x="395536" y="3356992"/>
            <a:ext cx="5045154" cy="57606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b="1" dirty="0" smtClean="0"/>
              <a:t>A ce stade : </a:t>
            </a:r>
            <a:r>
              <a:rPr lang="fr-FR" dirty="0" smtClean="0"/>
              <a:t>Votre repo Git local est recopié sur le dépôt Git Hub, donc accessible à tout le monde</a:t>
            </a:r>
            <a:endParaRPr lang="fr-FR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256" y="2714581"/>
            <a:ext cx="1552575" cy="44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108" y="5031328"/>
            <a:ext cx="6998740" cy="13453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Rectangle 18"/>
          <p:cNvSpPr/>
          <p:nvPr/>
        </p:nvSpPr>
        <p:spPr>
          <a:xfrm>
            <a:off x="7452320" y="2721016"/>
            <a:ext cx="523438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49843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/>
          <p:cNvSpPr txBox="1"/>
          <p:nvPr/>
        </p:nvSpPr>
        <p:spPr>
          <a:xfrm>
            <a:off x="115476" y="188640"/>
            <a:ext cx="3304396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fr-FR"/>
            </a:defPPr>
            <a:lvl1pPr>
              <a:defRPr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fr-FR" dirty="0" smtClean="0"/>
              <a:t>Modification de fichiers existants</a:t>
            </a:r>
            <a:endParaRPr lang="fr-FR" dirty="0"/>
          </a:p>
        </p:txBody>
      </p:sp>
      <p:sp>
        <p:nvSpPr>
          <p:cNvPr id="13" name="Rectangle 12"/>
          <p:cNvSpPr/>
          <p:nvPr/>
        </p:nvSpPr>
        <p:spPr>
          <a:xfrm>
            <a:off x="323528" y="836712"/>
            <a:ext cx="77048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fr-FR" dirty="0" smtClean="0"/>
              <a:t>1.  Commencer par synchroniser son repo Git local avec le dépôt Git Hub :</a:t>
            </a:r>
            <a:endParaRPr lang="fr-FR" dirty="0"/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1913" y="836712"/>
            <a:ext cx="1552575" cy="44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7987977" y="843147"/>
            <a:ext cx="523438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à coins arrondis 17"/>
          <p:cNvSpPr/>
          <p:nvPr/>
        </p:nvSpPr>
        <p:spPr>
          <a:xfrm>
            <a:off x="395536" y="1556792"/>
            <a:ext cx="5328592" cy="63137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b="1" dirty="0" smtClean="0"/>
              <a:t>A ce stade : </a:t>
            </a:r>
            <a:r>
              <a:rPr lang="fr-FR" dirty="0" smtClean="0"/>
              <a:t>Vous récupérez les changements des autres développeurs sur votre repo Git local</a:t>
            </a:r>
            <a:endParaRPr lang="fr-FR" dirty="0"/>
          </a:p>
        </p:txBody>
      </p:sp>
      <p:sp>
        <p:nvSpPr>
          <p:cNvPr id="19" name="Rectangle 18"/>
          <p:cNvSpPr/>
          <p:nvPr/>
        </p:nvSpPr>
        <p:spPr>
          <a:xfrm>
            <a:off x="395537" y="2708920"/>
            <a:ext cx="770485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fr-FR" dirty="0" smtClean="0"/>
              <a:t>2.  Vous pouvez modifier le fichier, puis suivez les mêmes étapes que précédemment : Commit, puis </a:t>
            </a:r>
            <a:r>
              <a:rPr lang="fr-FR" dirty="0" err="1" smtClean="0"/>
              <a:t>Sync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01352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/>
          <p:cNvSpPr txBox="1"/>
          <p:nvPr/>
        </p:nvSpPr>
        <p:spPr>
          <a:xfrm>
            <a:off x="115476" y="188640"/>
            <a:ext cx="3304396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fr-FR"/>
            </a:defPPr>
            <a:lvl1pPr>
              <a:defRPr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fr-FR" dirty="0" smtClean="0"/>
              <a:t>Liens importants vers Git Hub</a:t>
            </a:r>
            <a:endParaRPr lang="fr-FR" dirty="0"/>
          </a:p>
        </p:txBody>
      </p:sp>
      <p:sp>
        <p:nvSpPr>
          <p:cNvPr id="13" name="Rectangle 12"/>
          <p:cNvSpPr/>
          <p:nvPr/>
        </p:nvSpPr>
        <p:spPr>
          <a:xfrm>
            <a:off x="323528" y="836712"/>
            <a:ext cx="77048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fr-FR" dirty="0" smtClean="0"/>
              <a:t>1.  Commencer par synchroniser son repo Git local avec le dépôt Git Hub :</a:t>
            </a:r>
            <a:endParaRPr lang="fr-FR" dirty="0"/>
          </a:p>
        </p:txBody>
      </p:sp>
      <p:sp>
        <p:nvSpPr>
          <p:cNvPr id="8" name="Rectangle à coins arrondis 7"/>
          <p:cNvSpPr/>
          <p:nvPr/>
        </p:nvSpPr>
        <p:spPr>
          <a:xfrm>
            <a:off x="428393" y="3624654"/>
            <a:ext cx="8409587" cy="63137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b="1" dirty="0" smtClean="0"/>
              <a:t>Note : </a:t>
            </a:r>
            <a:r>
              <a:rPr lang="fr-FR" dirty="0" smtClean="0"/>
              <a:t>Vous pouvez récupérer un document précis en cliquant-droit sur le bouton « RAW » puis « Enregistrer le fichier sous… »</a:t>
            </a:r>
            <a:endParaRPr lang="fr-FR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4293096"/>
            <a:ext cx="6481115" cy="17269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Rectangle 9"/>
          <p:cNvSpPr/>
          <p:nvPr/>
        </p:nvSpPr>
        <p:spPr>
          <a:xfrm>
            <a:off x="6179716" y="5589240"/>
            <a:ext cx="523438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38561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857501" y="476672"/>
            <a:ext cx="7632937" cy="707886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4000" dirty="0" smtClean="0"/>
              <a:t>ERRATUM</a:t>
            </a:r>
            <a:endParaRPr lang="fr-FR" sz="4000" dirty="0"/>
          </a:p>
        </p:txBody>
      </p:sp>
      <p:pic>
        <p:nvPicPr>
          <p:cNvPr id="2054" name="Picture 6" descr="Afficher l'image d'origin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5220" y="1916832"/>
            <a:ext cx="2857500" cy="2847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à coins arrondis 4"/>
          <p:cNvSpPr/>
          <p:nvPr/>
        </p:nvSpPr>
        <p:spPr>
          <a:xfrm>
            <a:off x="469175" y="5181392"/>
            <a:ext cx="8409587" cy="98391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fr-FR" dirty="0" smtClean="0"/>
              <a:t>Vous trouverez sous GitHub les versions les plus à jours de nos livrables (Sources et documents) :</a:t>
            </a:r>
          </a:p>
          <a:p>
            <a:r>
              <a:rPr lang="fr-FR" dirty="0">
                <a:hlinkClick r:id="rId4"/>
              </a:rPr>
              <a:t>https://</a:t>
            </a:r>
            <a:r>
              <a:rPr lang="fr-FR" dirty="0" smtClean="0">
                <a:hlinkClick r:id="rId4"/>
              </a:rPr>
              <a:t>github.com/M2SIID-ODE/Projet_ODE</a:t>
            </a:r>
            <a:r>
              <a:rPr lang="fr-FR" dirty="0" smtClean="0"/>
              <a:t>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18085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7052" y="1115452"/>
            <a:ext cx="4174797" cy="4611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ZoneTexte 5"/>
          <p:cNvSpPr txBox="1"/>
          <p:nvPr/>
        </p:nvSpPr>
        <p:spPr>
          <a:xfrm>
            <a:off x="115476" y="188640"/>
            <a:ext cx="3016364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fr-FR"/>
            </a:defPPr>
            <a:lvl1pPr>
              <a:defRPr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fr-FR" dirty="0" smtClean="0"/>
              <a:t>Liaison avec le dépôt Git Hub</a:t>
            </a:r>
            <a:endParaRPr lang="fr-FR" dirty="0"/>
          </a:p>
        </p:txBody>
      </p:sp>
      <p:sp>
        <p:nvSpPr>
          <p:cNvPr id="13" name="Rectangle 12"/>
          <p:cNvSpPr/>
          <p:nvPr/>
        </p:nvSpPr>
        <p:spPr>
          <a:xfrm>
            <a:off x="323529" y="1115452"/>
            <a:ext cx="4176464" cy="28161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fr-FR" dirty="0" smtClean="0"/>
              <a:t>Sur le client Git Hub : Cliquer sur le « </a:t>
            </a:r>
            <a:r>
              <a:rPr lang="fr-FR" b="1" dirty="0" smtClean="0"/>
              <a:t>+</a:t>
            </a:r>
            <a:r>
              <a:rPr lang="fr-FR" dirty="0" smtClean="0"/>
              <a:t> » en haut à gauche</a:t>
            </a:r>
          </a:p>
          <a:p>
            <a:pPr marL="342900" indent="-342900"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fr-FR" dirty="0"/>
              <a:t>Sélectionner l’onglet « </a:t>
            </a:r>
            <a:r>
              <a:rPr lang="fr-FR" b="1" dirty="0"/>
              <a:t>Clone</a:t>
            </a:r>
            <a:r>
              <a:rPr lang="fr-FR" dirty="0"/>
              <a:t> </a:t>
            </a:r>
            <a:r>
              <a:rPr lang="fr-FR" dirty="0" smtClean="0"/>
              <a:t>», </a:t>
            </a:r>
            <a:r>
              <a:rPr lang="fr-FR" dirty="0"/>
              <a:t>puis le projet « </a:t>
            </a:r>
            <a:r>
              <a:rPr lang="fr-FR" b="1" dirty="0"/>
              <a:t>M2SIID - ODE</a:t>
            </a:r>
            <a:r>
              <a:rPr lang="fr-FR" dirty="0"/>
              <a:t> </a:t>
            </a:r>
            <a:r>
              <a:rPr lang="fr-FR" dirty="0" smtClean="0"/>
              <a:t>»</a:t>
            </a:r>
          </a:p>
          <a:p>
            <a:pPr marL="342900" indent="-342900"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fr-FR" dirty="0" smtClean="0"/>
              <a:t>Cliquer sur « </a:t>
            </a:r>
            <a:r>
              <a:rPr lang="fr-FR" b="1" dirty="0" smtClean="0"/>
              <a:t>Clone M2SIID-ODE</a:t>
            </a:r>
            <a:r>
              <a:rPr lang="fr-FR" dirty="0" smtClean="0"/>
              <a:t> » en bas</a:t>
            </a:r>
          </a:p>
          <a:p>
            <a:pPr marL="342900" indent="-342900"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fr-FR" dirty="0" smtClean="0"/>
              <a:t>Un explorateur s’ouvre pour spécifier l’emplacement local où seront sauvées les données chargées depuis Git Hub.</a:t>
            </a:r>
            <a:endParaRPr lang="fr-FR" dirty="0"/>
          </a:p>
        </p:txBody>
      </p:sp>
      <p:sp>
        <p:nvSpPr>
          <p:cNvPr id="19" name="Rectangle 18"/>
          <p:cNvSpPr/>
          <p:nvPr/>
        </p:nvSpPr>
        <p:spPr>
          <a:xfrm>
            <a:off x="4652213" y="1115452"/>
            <a:ext cx="432048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/>
          <p:cNvSpPr/>
          <p:nvPr/>
        </p:nvSpPr>
        <p:spPr>
          <a:xfrm>
            <a:off x="6660232" y="5229200"/>
            <a:ext cx="2201617" cy="6229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1" name="Connecteur droit avec flèche 20"/>
          <p:cNvCxnSpPr>
            <a:stCxn id="19" idx="3"/>
          </p:cNvCxnSpPr>
          <p:nvPr/>
        </p:nvCxnSpPr>
        <p:spPr>
          <a:xfrm>
            <a:off x="5084261" y="1295472"/>
            <a:ext cx="2080027" cy="36004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7164288" y="1475492"/>
            <a:ext cx="432048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Rectangle 22"/>
          <p:cNvSpPr/>
          <p:nvPr/>
        </p:nvSpPr>
        <p:spPr>
          <a:xfrm>
            <a:off x="6156176" y="2198285"/>
            <a:ext cx="2827694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6" name="Connecteur droit avec flèche 25"/>
          <p:cNvCxnSpPr>
            <a:stCxn id="22" idx="2"/>
            <a:endCxn id="23" idx="0"/>
          </p:cNvCxnSpPr>
          <p:nvPr/>
        </p:nvCxnSpPr>
        <p:spPr>
          <a:xfrm>
            <a:off x="7380312" y="1835532"/>
            <a:ext cx="189711" cy="36275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Connecteur droit avec flèche 26"/>
          <p:cNvCxnSpPr>
            <a:stCxn id="23" idx="2"/>
          </p:cNvCxnSpPr>
          <p:nvPr/>
        </p:nvCxnSpPr>
        <p:spPr>
          <a:xfrm>
            <a:off x="7570023" y="2558325"/>
            <a:ext cx="191017" cy="267087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8079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/>
          <p:cNvSpPr txBox="1"/>
          <p:nvPr/>
        </p:nvSpPr>
        <p:spPr>
          <a:xfrm>
            <a:off x="115476" y="188640"/>
            <a:ext cx="2584316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fr-FR"/>
            </a:defPPr>
            <a:lvl1pPr>
              <a:defRPr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fr-FR" dirty="0" smtClean="0"/>
              <a:t>Ajout de fichiers en local</a:t>
            </a:r>
            <a:endParaRPr lang="fr-FR" dirty="0"/>
          </a:p>
        </p:txBody>
      </p:sp>
      <p:sp>
        <p:nvSpPr>
          <p:cNvPr id="13" name="Rectangle 12"/>
          <p:cNvSpPr/>
          <p:nvPr/>
        </p:nvSpPr>
        <p:spPr>
          <a:xfrm>
            <a:off x="323528" y="764704"/>
            <a:ext cx="7704855" cy="5247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fr-FR" dirty="0" smtClean="0"/>
              <a:t>Dans le répertoire local de Git, créer votre fichier / répertoire</a:t>
            </a:r>
          </a:p>
          <a:p>
            <a:pPr marL="342900" indent="-342900"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endParaRPr lang="fr-FR" dirty="0"/>
          </a:p>
          <a:p>
            <a:pPr marL="342900" indent="-342900"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endParaRPr lang="fr-FR" dirty="0"/>
          </a:p>
          <a:p>
            <a:pPr marL="342900" indent="-342900"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endParaRPr lang="fr-FR" dirty="0" smtClean="0"/>
          </a:p>
          <a:p>
            <a:pPr marL="342900" indent="-342900"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endParaRPr lang="fr-FR" dirty="0" smtClean="0"/>
          </a:p>
          <a:p>
            <a:pPr marL="342900" indent="-342900"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endParaRPr lang="fr-FR" dirty="0"/>
          </a:p>
          <a:p>
            <a:pPr marL="342900" indent="-342900"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endParaRPr lang="fr-FR" dirty="0" smtClean="0"/>
          </a:p>
          <a:p>
            <a:pPr marL="342900" indent="-342900"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fr-FR" dirty="0" smtClean="0"/>
              <a:t>Par défaut, Git Hub ajoute automatiquement ces fichiers / dossiers en tant que nouveau « </a:t>
            </a:r>
            <a:r>
              <a:rPr lang="fr-FR" b="1" dirty="0" smtClean="0"/>
              <a:t>change</a:t>
            </a:r>
            <a:r>
              <a:rPr lang="fr-FR" dirty="0" smtClean="0"/>
              <a:t> » :</a:t>
            </a:r>
          </a:p>
          <a:p>
            <a:pPr marL="342900" indent="-342900"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endParaRPr lang="fr-FR" dirty="0"/>
          </a:p>
          <a:p>
            <a:pPr marL="342900" indent="-342900"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endParaRPr lang="fr-FR" dirty="0" smtClean="0"/>
          </a:p>
          <a:p>
            <a:pPr marL="342900" indent="-342900"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endParaRPr lang="fr-FR" dirty="0"/>
          </a:p>
          <a:p>
            <a:pPr marL="342900" indent="-342900"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endParaRPr lang="fr-FR" dirty="0" smtClean="0"/>
          </a:p>
          <a:p>
            <a:pPr marL="342900" indent="-342900"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endParaRPr lang="fr-FR" dirty="0" smtClean="0"/>
          </a:p>
          <a:p>
            <a:pPr marL="342900" indent="-342900"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endParaRPr lang="fr-FR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1268760"/>
            <a:ext cx="5375548" cy="1024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355976" y="3811833"/>
            <a:ext cx="4188346" cy="912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Rectangle à coins arrondis 16"/>
          <p:cNvSpPr/>
          <p:nvPr/>
        </p:nvSpPr>
        <p:spPr>
          <a:xfrm>
            <a:off x="1763688" y="5310500"/>
            <a:ext cx="5045154" cy="49476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b="1" dirty="0" smtClean="0"/>
              <a:t>A ce stade : </a:t>
            </a:r>
            <a:r>
              <a:rPr lang="fr-FR" dirty="0" smtClean="0"/>
              <a:t>Vos changements restent sur votre PC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505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/>
          <p:cNvSpPr txBox="1"/>
          <p:nvPr/>
        </p:nvSpPr>
        <p:spPr>
          <a:xfrm>
            <a:off x="115476" y="188640"/>
            <a:ext cx="3088372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fr-FR"/>
            </a:defPPr>
            <a:lvl1pPr>
              <a:defRPr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fr-FR" dirty="0" smtClean="0"/>
              <a:t>Commit de fichiers sur Git Hub</a:t>
            </a:r>
            <a:endParaRPr lang="fr-FR" dirty="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3483" y="764704"/>
            <a:ext cx="2713658" cy="1344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323528" y="980728"/>
            <a:ext cx="4572000" cy="72327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fr-FR" dirty="0" smtClean="0"/>
              <a:t>Mettre </a:t>
            </a:r>
            <a:r>
              <a:rPr lang="fr-FR" dirty="0"/>
              <a:t>un titre et un </a:t>
            </a:r>
            <a:r>
              <a:rPr lang="fr-FR" dirty="0" smtClean="0"/>
              <a:t>commentaire, </a:t>
            </a:r>
            <a:endParaRPr lang="fr-FR" dirty="0"/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fr-FR" dirty="0"/>
              <a:t>puis cliquer sur « COMMIT </a:t>
            </a:r>
            <a:r>
              <a:rPr lang="fr-FR" dirty="0" smtClean="0"/>
              <a:t>TO MASTER »</a:t>
            </a:r>
            <a:endParaRPr lang="fr-FR" dirty="0"/>
          </a:p>
        </p:txBody>
      </p:sp>
      <p:sp>
        <p:nvSpPr>
          <p:cNvPr id="24" name="Rectangle à coins arrondis 23"/>
          <p:cNvSpPr/>
          <p:nvPr/>
        </p:nvSpPr>
        <p:spPr>
          <a:xfrm>
            <a:off x="395536" y="1812940"/>
            <a:ext cx="5045154" cy="57606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b="1" dirty="0" smtClean="0"/>
              <a:t>A ce stade : </a:t>
            </a:r>
            <a:r>
              <a:rPr lang="fr-FR" dirty="0" smtClean="0"/>
              <a:t>Vos changements sont recopiés sur votre repo Git local, donc accessible à vous seul</a:t>
            </a:r>
            <a:endParaRPr lang="fr-FR" dirty="0"/>
          </a:p>
        </p:txBody>
      </p:sp>
      <p:sp>
        <p:nvSpPr>
          <p:cNvPr id="3" name="Rectangle 2"/>
          <p:cNvSpPr/>
          <p:nvPr/>
        </p:nvSpPr>
        <p:spPr>
          <a:xfrm>
            <a:off x="395536" y="4384997"/>
            <a:ext cx="758022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smtClean="0"/>
              <a:t>En allant sur la page </a:t>
            </a:r>
            <a:r>
              <a:rPr lang="fr-FR" dirty="0" err="1"/>
              <a:t>GitHub</a:t>
            </a:r>
            <a:r>
              <a:rPr lang="fr-FR" dirty="0"/>
              <a:t> du </a:t>
            </a:r>
            <a:r>
              <a:rPr lang="fr-FR" dirty="0" smtClean="0"/>
              <a:t>projet, vous verrez votre Commit </a:t>
            </a:r>
            <a:r>
              <a:rPr lang="fr-FR" dirty="0"/>
              <a:t>: </a:t>
            </a:r>
            <a:r>
              <a:rPr lang="fr-FR" dirty="0">
                <a:hlinkClick r:id="rId4"/>
              </a:rPr>
              <a:t>https://github.com/M2SIID-ODE/Projet_ODE</a:t>
            </a:r>
            <a:endParaRPr lang="fr-FR" dirty="0"/>
          </a:p>
        </p:txBody>
      </p:sp>
      <p:sp>
        <p:nvSpPr>
          <p:cNvPr id="14" name="Rectangle 13"/>
          <p:cNvSpPr/>
          <p:nvPr/>
        </p:nvSpPr>
        <p:spPr>
          <a:xfrm>
            <a:off x="395536" y="2711724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fr-FR" dirty="0" smtClean="0"/>
              <a:t>En haut à droite, cliquer sur </a:t>
            </a:r>
            <a:r>
              <a:rPr lang="fr-FR" dirty="0"/>
              <a:t>« </a:t>
            </a:r>
            <a:r>
              <a:rPr lang="fr-FR" dirty="0" smtClean="0"/>
              <a:t>SYNC »</a:t>
            </a:r>
            <a:endParaRPr lang="fr-FR" dirty="0"/>
          </a:p>
        </p:txBody>
      </p:sp>
      <p:sp>
        <p:nvSpPr>
          <p:cNvPr id="18" name="Rectangle à coins arrondis 17"/>
          <p:cNvSpPr/>
          <p:nvPr/>
        </p:nvSpPr>
        <p:spPr>
          <a:xfrm>
            <a:off x="395536" y="3356992"/>
            <a:ext cx="5045154" cy="57606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b="1" dirty="0" smtClean="0"/>
              <a:t>A ce stade : </a:t>
            </a:r>
            <a:r>
              <a:rPr lang="fr-FR" dirty="0" smtClean="0"/>
              <a:t>Votre repo Git local est recopié sur le dépôt Git Hub, donc accessible à tout le monde</a:t>
            </a:r>
            <a:endParaRPr lang="fr-FR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256" y="2714581"/>
            <a:ext cx="1552575" cy="44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108" y="5031328"/>
            <a:ext cx="6998740" cy="13453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Rectangle 18"/>
          <p:cNvSpPr/>
          <p:nvPr/>
        </p:nvSpPr>
        <p:spPr>
          <a:xfrm>
            <a:off x="7452320" y="2721016"/>
            <a:ext cx="523438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49282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/>
          <p:cNvSpPr txBox="1"/>
          <p:nvPr/>
        </p:nvSpPr>
        <p:spPr>
          <a:xfrm>
            <a:off x="115476" y="188640"/>
            <a:ext cx="3304396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fr-FR"/>
            </a:defPPr>
            <a:lvl1pPr>
              <a:defRPr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fr-FR" dirty="0" smtClean="0"/>
              <a:t>Modification de fichiers existants</a:t>
            </a:r>
            <a:endParaRPr lang="fr-FR" dirty="0"/>
          </a:p>
        </p:txBody>
      </p:sp>
      <p:sp>
        <p:nvSpPr>
          <p:cNvPr id="13" name="Rectangle 12"/>
          <p:cNvSpPr/>
          <p:nvPr/>
        </p:nvSpPr>
        <p:spPr>
          <a:xfrm>
            <a:off x="323528" y="836712"/>
            <a:ext cx="77048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fr-FR" dirty="0" smtClean="0"/>
              <a:t>1.  Commencer par synchroniser son repo Git local avec le dépôt Git Hub :</a:t>
            </a:r>
            <a:endParaRPr lang="fr-FR" dirty="0"/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1913" y="836712"/>
            <a:ext cx="1552575" cy="44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7987977" y="843147"/>
            <a:ext cx="523438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à coins arrondis 17"/>
          <p:cNvSpPr/>
          <p:nvPr/>
        </p:nvSpPr>
        <p:spPr>
          <a:xfrm>
            <a:off x="395536" y="1556792"/>
            <a:ext cx="5328592" cy="63137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b="1" dirty="0" smtClean="0"/>
              <a:t>A ce stade : </a:t>
            </a:r>
            <a:r>
              <a:rPr lang="fr-FR" dirty="0" smtClean="0"/>
              <a:t>Vous récupérez les changements des autres développeurs sur votre repo Git local</a:t>
            </a:r>
            <a:endParaRPr lang="fr-FR" dirty="0"/>
          </a:p>
        </p:txBody>
      </p:sp>
      <p:sp>
        <p:nvSpPr>
          <p:cNvPr id="19" name="Rectangle 18"/>
          <p:cNvSpPr/>
          <p:nvPr/>
        </p:nvSpPr>
        <p:spPr>
          <a:xfrm>
            <a:off x="395537" y="2708920"/>
            <a:ext cx="770485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fr-FR" dirty="0" smtClean="0"/>
              <a:t>2.  Vous pouvez modifier le fichier, puis suivez les mêmes étapes que précédemment : Commit, puis </a:t>
            </a:r>
            <a:r>
              <a:rPr lang="fr-FR" dirty="0" err="1" smtClean="0"/>
              <a:t>Sync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25277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/>
          <p:cNvSpPr txBox="1"/>
          <p:nvPr/>
        </p:nvSpPr>
        <p:spPr>
          <a:xfrm>
            <a:off x="115476" y="188640"/>
            <a:ext cx="3304396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fr-FR"/>
            </a:defPPr>
            <a:lvl1pPr>
              <a:defRPr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fr-FR" dirty="0" smtClean="0"/>
              <a:t>Liens importants vers Git Hub</a:t>
            </a:r>
            <a:endParaRPr lang="fr-FR" dirty="0"/>
          </a:p>
        </p:txBody>
      </p:sp>
      <p:sp>
        <p:nvSpPr>
          <p:cNvPr id="13" name="Rectangle 12"/>
          <p:cNvSpPr/>
          <p:nvPr/>
        </p:nvSpPr>
        <p:spPr>
          <a:xfrm>
            <a:off x="323528" y="836712"/>
            <a:ext cx="77048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fr-FR" dirty="0" smtClean="0"/>
              <a:t>1.  Commencer par synchroniser son repo Git local avec le dépôt Git Hub :</a:t>
            </a:r>
            <a:endParaRPr lang="fr-FR" dirty="0"/>
          </a:p>
        </p:txBody>
      </p:sp>
      <p:sp>
        <p:nvSpPr>
          <p:cNvPr id="8" name="Rectangle à coins arrondis 7"/>
          <p:cNvSpPr/>
          <p:nvPr/>
        </p:nvSpPr>
        <p:spPr>
          <a:xfrm>
            <a:off x="428393" y="3624654"/>
            <a:ext cx="8409587" cy="63137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b="1" dirty="0" smtClean="0"/>
              <a:t>Note : </a:t>
            </a:r>
            <a:r>
              <a:rPr lang="fr-FR" dirty="0" smtClean="0"/>
              <a:t>Vous pouvez récupérer un document précis en cliquant-droit sur le bouton « RAW » puis « Enregistrer le fichier sous… »</a:t>
            </a:r>
            <a:endParaRPr lang="fr-FR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4293096"/>
            <a:ext cx="6481115" cy="17269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Rectangle 9"/>
          <p:cNvSpPr/>
          <p:nvPr/>
        </p:nvSpPr>
        <p:spPr>
          <a:xfrm>
            <a:off x="6179716" y="5589240"/>
            <a:ext cx="523438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18246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1296174" y="2348880"/>
            <a:ext cx="6984776" cy="1323439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4000" dirty="0" smtClean="0"/>
              <a:t>INSTALLATION</a:t>
            </a:r>
          </a:p>
          <a:p>
            <a:pPr algn="ctr"/>
            <a:r>
              <a:rPr lang="fr-FR" sz="4000" dirty="0" smtClean="0"/>
              <a:t>SQL Server 2014</a:t>
            </a:r>
            <a:endParaRPr lang="fr-FR" sz="4000" dirty="0"/>
          </a:p>
        </p:txBody>
      </p:sp>
    </p:spTree>
    <p:extLst>
      <p:ext uri="{BB962C8B-B14F-4D97-AF65-F5344CB8AC3E}">
        <p14:creationId xmlns:p14="http://schemas.microsoft.com/office/powerpoint/2010/main" val="3580211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107502" y="116632"/>
            <a:ext cx="1385165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dirty="0" smtClean="0"/>
              <a:t>Présentation</a:t>
            </a:r>
            <a:endParaRPr lang="fr-FR" dirty="0"/>
          </a:p>
        </p:txBody>
      </p:sp>
      <p:sp>
        <p:nvSpPr>
          <p:cNvPr id="3" name="Rectangle 2"/>
          <p:cNvSpPr/>
          <p:nvPr/>
        </p:nvSpPr>
        <p:spPr>
          <a:xfrm>
            <a:off x="1509456" y="485964"/>
            <a:ext cx="7634544" cy="28161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fr-FR" dirty="0"/>
              <a:t>Microsoft SQL Server 2014 </a:t>
            </a:r>
            <a:r>
              <a:rPr lang="fr-FR" dirty="0" smtClean="0"/>
              <a:t>Standard est </a:t>
            </a:r>
            <a:r>
              <a:rPr lang="fr-FR" dirty="0"/>
              <a:t>une édition </a:t>
            </a:r>
            <a:r>
              <a:rPr lang="fr-FR" dirty="0" smtClean="0"/>
              <a:t>« de base » pour l’entreprise.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fr-FR" dirty="0" smtClean="0"/>
              <a:t>Cette édition contient </a:t>
            </a:r>
            <a:r>
              <a:rPr lang="fr-FR" dirty="0"/>
              <a:t>la base relationnelle, SSIS, SSRS et SSAS dans le </a:t>
            </a:r>
            <a:r>
              <a:rPr lang="fr-FR" dirty="0" smtClean="0"/>
              <a:t>mode multidimensionnel</a:t>
            </a:r>
            <a:r>
              <a:rPr lang="fr-FR" dirty="0"/>
              <a:t>. </a:t>
            </a:r>
            <a:endParaRPr lang="fr-FR" dirty="0" smtClean="0"/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fr-FR" dirty="0" smtClean="0"/>
              <a:t>Elle </a:t>
            </a:r>
            <a:r>
              <a:rPr lang="fr-FR" dirty="0"/>
              <a:t>a pour cible les applications OLTP de taille moyenne, une solution OLAP de </a:t>
            </a:r>
            <a:r>
              <a:rPr lang="fr-FR" dirty="0" smtClean="0"/>
              <a:t>base et </a:t>
            </a:r>
            <a:r>
              <a:rPr lang="fr-FR" dirty="0"/>
              <a:t>le reporting. Les fonctionnalités de chacun des composants sont limitées</a:t>
            </a:r>
            <a:r>
              <a:rPr lang="fr-FR" dirty="0" smtClean="0"/>
              <a:t>.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fr-FR" dirty="0" smtClean="0"/>
              <a:t>Sur son site officiel, Microsoft met à disposition gratuitement des version d’essai, complètes mais limitées à 90 / 180 jours (Sauf pour la version Express)</a:t>
            </a:r>
            <a:endParaRPr lang="fr-FR" dirty="0"/>
          </a:p>
        </p:txBody>
      </p:sp>
      <p:sp>
        <p:nvSpPr>
          <p:cNvPr id="12" name="ZoneTexte 11"/>
          <p:cNvSpPr txBox="1"/>
          <p:nvPr/>
        </p:nvSpPr>
        <p:spPr>
          <a:xfrm>
            <a:off x="115476" y="3284984"/>
            <a:ext cx="1072148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fr-FR"/>
            </a:defPPr>
            <a:lvl1pPr>
              <a:defRPr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fr-FR" dirty="0" smtClean="0"/>
              <a:t>Lexique</a:t>
            </a:r>
            <a:endParaRPr lang="fr-FR" dirty="0"/>
          </a:p>
        </p:txBody>
      </p:sp>
      <p:sp>
        <p:nvSpPr>
          <p:cNvPr id="13" name="Rectangle 12"/>
          <p:cNvSpPr/>
          <p:nvPr/>
        </p:nvSpPr>
        <p:spPr>
          <a:xfrm>
            <a:off x="1547664" y="3314015"/>
            <a:ext cx="7268183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fr-FR" b="1" dirty="0" smtClean="0"/>
              <a:t>T-SQL : </a:t>
            </a:r>
            <a:r>
              <a:rPr lang="fr-FR" b="1" dirty="0" err="1" smtClean="0"/>
              <a:t>Transact</a:t>
            </a:r>
            <a:r>
              <a:rPr lang="fr-FR" b="1" dirty="0" smtClean="0"/>
              <a:t>-SQL. </a:t>
            </a:r>
          </a:p>
          <a:p>
            <a:pPr marL="742950" lvl="1" indent="-285750"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Ø"/>
            </a:pPr>
            <a:r>
              <a:rPr lang="fr-FR" sz="1600" dirty="0" smtClean="0"/>
              <a:t>Langage procédural pour les procédure stockées </a:t>
            </a:r>
            <a:endParaRPr lang="fr-FR" sz="1600" dirty="0"/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fr-FR" b="1" dirty="0" smtClean="0"/>
              <a:t>SSIS : SQL Server Integration Service</a:t>
            </a:r>
            <a:endParaRPr lang="fr-FR" dirty="0" smtClean="0"/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fr-FR" b="1" dirty="0" smtClean="0"/>
              <a:t>SSAS : </a:t>
            </a:r>
            <a:r>
              <a:rPr lang="fr-FR" b="1" dirty="0"/>
              <a:t>SQL Server </a:t>
            </a:r>
            <a:r>
              <a:rPr lang="fr-FR" b="1" dirty="0" err="1" smtClean="0"/>
              <a:t>Analysis</a:t>
            </a:r>
            <a:r>
              <a:rPr lang="fr-FR" b="1" dirty="0" smtClean="0"/>
              <a:t> Service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fr-FR" b="1" dirty="0" smtClean="0"/>
              <a:t>SSRS : </a:t>
            </a:r>
            <a:r>
              <a:rPr lang="fr-FR" b="1" dirty="0"/>
              <a:t>SQL Server </a:t>
            </a:r>
            <a:r>
              <a:rPr lang="fr-FR" b="1" dirty="0" smtClean="0"/>
              <a:t>Reporting Service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fr-FR" b="1" dirty="0" smtClean="0"/>
              <a:t>SSMS : SQL Server Management Studio. </a:t>
            </a:r>
          </a:p>
          <a:p>
            <a:pPr marL="742950" lvl="1" indent="-285750"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Ø"/>
            </a:pPr>
            <a:r>
              <a:rPr lang="fr-FR" sz="1600" dirty="0" smtClean="0"/>
              <a:t>Interface dédié </a:t>
            </a:r>
            <a:r>
              <a:rPr lang="fr-FR" sz="1600" dirty="0"/>
              <a:t>à la gestion des serveurs, ou des instances de serveur.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fr-FR" b="1" dirty="0" smtClean="0"/>
              <a:t>SSDT : SQL Server Data Tools</a:t>
            </a:r>
            <a:r>
              <a:rPr lang="fr-FR" dirty="0" smtClean="0"/>
              <a:t>. </a:t>
            </a:r>
          </a:p>
          <a:p>
            <a:pPr marL="742950" lvl="1" indent="-285750"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Ø"/>
            </a:pPr>
            <a:r>
              <a:rPr lang="fr-FR" sz="1600" dirty="0"/>
              <a:t>Interface dédiée au développement, dérivé de Visual Studio</a:t>
            </a:r>
            <a:r>
              <a:rPr lang="fr-FR" dirty="0" smtClean="0"/>
              <a:t>.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12225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1907704" y="2708920"/>
            <a:ext cx="5160940" cy="707886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4000" dirty="0" smtClean="0"/>
              <a:t>Présentation du projet</a:t>
            </a:r>
            <a:endParaRPr lang="fr-FR" sz="4000" dirty="0"/>
          </a:p>
        </p:txBody>
      </p:sp>
    </p:spTree>
    <p:extLst>
      <p:ext uri="{BB962C8B-B14F-4D97-AF65-F5344CB8AC3E}">
        <p14:creationId xmlns:p14="http://schemas.microsoft.com/office/powerpoint/2010/main" val="1587881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/>
          <p:cNvSpPr txBox="1"/>
          <p:nvPr/>
        </p:nvSpPr>
        <p:spPr>
          <a:xfrm>
            <a:off x="115476" y="151180"/>
            <a:ext cx="1385165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fr-FR"/>
            </a:defPPr>
            <a:lvl1pPr>
              <a:defRPr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fr-FR" dirty="0" smtClean="0"/>
              <a:t>Prérequis</a:t>
            </a:r>
            <a:endParaRPr lang="fr-FR" dirty="0"/>
          </a:p>
        </p:txBody>
      </p:sp>
      <p:sp>
        <p:nvSpPr>
          <p:cNvPr id="2" name="Rectangle 1"/>
          <p:cNvSpPr/>
          <p:nvPr/>
        </p:nvSpPr>
        <p:spPr>
          <a:xfrm>
            <a:off x="323528" y="836712"/>
            <a:ext cx="8424936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fr-FR" b="1" dirty="0"/>
              <a:t>Système d'exploitation </a:t>
            </a:r>
          </a:p>
          <a:p>
            <a:pPr lvl="1"/>
            <a:r>
              <a:rPr lang="fr-FR" dirty="0" smtClean="0"/>
              <a:t>Windows 8.1 et supérieur      //        Windows </a:t>
            </a:r>
            <a:r>
              <a:rPr lang="fr-FR" dirty="0"/>
              <a:t>Server 2008 </a:t>
            </a:r>
            <a:r>
              <a:rPr lang="fr-FR" dirty="0" smtClean="0"/>
              <a:t>R2 et supérieur</a:t>
            </a:r>
          </a:p>
          <a:p>
            <a:pPr lvl="1"/>
            <a:endParaRPr lang="fr-FR" dirty="0"/>
          </a:p>
          <a:p>
            <a:pPr>
              <a:lnSpc>
                <a:spcPct val="200000"/>
              </a:lnSpc>
            </a:pPr>
            <a:r>
              <a:rPr lang="fr-FR" b="1" dirty="0"/>
              <a:t>Mémoire RAM</a:t>
            </a:r>
          </a:p>
          <a:p>
            <a:pPr lvl="1"/>
            <a:r>
              <a:rPr lang="fr-FR" dirty="0"/>
              <a:t>M</a:t>
            </a:r>
            <a:r>
              <a:rPr lang="fr-FR" dirty="0" smtClean="0"/>
              <a:t>inimum : 1 Go pour </a:t>
            </a:r>
            <a:r>
              <a:rPr lang="fr-FR" dirty="0"/>
              <a:t>SQL </a:t>
            </a:r>
            <a:r>
              <a:rPr lang="fr-FR" dirty="0" smtClean="0"/>
              <a:t>Server   //    4 </a:t>
            </a:r>
            <a:r>
              <a:rPr lang="fr-FR" dirty="0"/>
              <a:t>Go pour </a:t>
            </a:r>
            <a:r>
              <a:rPr lang="fr-FR" dirty="0" smtClean="0"/>
              <a:t>SSRS</a:t>
            </a:r>
          </a:p>
          <a:p>
            <a:pPr lvl="1"/>
            <a:r>
              <a:rPr lang="fr-FR" dirty="0" smtClean="0"/>
              <a:t>Conseillé :  4 </a:t>
            </a:r>
            <a:r>
              <a:rPr lang="fr-FR" dirty="0"/>
              <a:t>Go pour SQL Server   //    </a:t>
            </a:r>
            <a:r>
              <a:rPr lang="fr-FR" dirty="0" smtClean="0"/>
              <a:t>8 </a:t>
            </a:r>
            <a:r>
              <a:rPr lang="fr-FR" dirty="0"/>
              <a:t>Go pour SSRS</a:t>
            </a:r>
          </a:p>
          <a:p>
            <a:pPr lvl="1"/>
            <a:endParaRPr lang="fr-FR" dirty="0" smtClean="0"/>
          </a:p>
          <a:p>
            <a:pPr>
              <a:lnSpc>
                <a:spcPct val="200000"/>
              </a:lnSpc>
            </a:pPr>
            <a:r>
              <a:rPr lang="fr-FR" b="1" dirty="0"/>
              <a:t>Disque-dur </a:t>
            </a:r>
          </a:p>
          <a:p>
            <a:pPr lvl="1"/>
            <a:r>
              <a:rPr lang="fr-FR" dirty="0"/>
              <a:t>6</a:t>
            </a:r>
            <a:r>
              <a:rPr lang="fr-FR" dirty="0" smtClean="0"/>
              <a:t> </a:t>
            </a:r>
            <a:r>
              <a:rPr lang="fr-FR" dirty="0"/>
              <a:t>Go d'espace disque </a:t>
            </a:r>
            <a:r>
              <a:rPr lang="fr-FR" dirty="0" smtClean="0"/>
              <a:t>disponible</a:t>
            </a:r>
          </a:p>
          <a:p>
            <a:pPr lvl="1"/>
            <a:endParaRPr lang="fr-FR" dirty="0"/>
          </a:p>
          <a:p>
            <a:pPr>
              <a:lnSpc>
                <a:spcPct val="200000"/>
              </a:lnSpc>
            </a:pPr>
            <a:r>
              <a:rPr lang="fr-FR" b="1" dirty="0" smtClean="0"/>
              <a:t>Exigences </a:t>
            </a:r>
            <a:r>
              <a:rPr lang="fr-FR" b="1" dirty="0"/>
              <a:t>complètes sur le site de Microsoft</a:t>
            </a:r>
          </a:p>
          <a:p>
            <a:pPr lvl="1"/>
            <a:r>
              <a:rPr lang="fr-FR" dirty="0">
                <a:hlinkClick r:id="rId3"/>
              </a:rPr>
              <a:t>https://msdn.microsoft.com/fr-FR/library/ms143506(v=sql.120).</a:t>
            </a:r>
            <a:r>
              <a:rPr lang="fr-FR" dirty="0" smtClean="0">
                <a:hlinkClick r:id="rId3"/>
              </a:rPr>
              <a:t>aspx</a:t>
            </a:r>
            <a:endParaRPr lang="fr-FR" dirty="0" smtClean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34244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/>
          <p:cNvSpPr txBox="1"/>
          <p:nvPr/>
        </p:nvSpPr>
        <p:spPr>
          <a:xfrm>
            <a:off x="179512" y="200829"/>
            <a:ext cx="1792228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fr-FR"/>
            </a:defPPr>
            <a:lvl1pPr>
              <a:defRPr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fr-FR" dirty="0"/>
              <a:t>Téléchargement</a:t>
            </a:r>
          </a:p>
        </p:txBody>
      </p:sp>
      <p:sp>
        <p:nvSpPr>
          <p:cNvPr id="2" name="Rectangle 1"/>
          <p:cNvSpPr/>
          <p:nvPr/>
        </p:nvSpPr>
        <p:spPr>
          <a:xfrm>
            <a:off x="467544" y="620688"/>
            <a:ext cx="813690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smtClean="0"/>
              <a:t>Activez </a:t>
            </a:r>
            <a:r>
              <a:rPr lang="fr-FR" dirty="0" smtClean="0">
                <a:hlinkClick r:id="rId3"/>
              </a:rPr>
              <a:t>Microsoft .Net Framework 3.5 SP1</a:t>
            </a:r>
            <a:r>
              <a:rPr lang="fr-FR" dirty="0" smtClean="0"/>
              <a:t> ou téléchargez et installez </a:t>
            </a:r>
            <a:r>
              <a:rPr lang="fr-FR" dirty="0" smtClean="0">
                <a:hlinkClick r:id="rId4"/>
              </a:rPr>
              <a:t>Microsoft .Net Framework 4.0.</a:t>
            </a:r>
            <a:r>
              <a:rPr lang="fr-FR" dirty="0"/>
              <a:t/>
            </a:r>
            <a:br>
              <a:rPr lang="fr-FR" dirty="0"/>
            </a:br>
            <a:endParaRPr lang="fr-FR" dirty="0"/>
          </a:p>
          <a:p>
            <a:r>
              <a:rPr lang="fr-FR" dirty="0" smtClean="0"/>
              <a:t>Aller sur la page Microsoft de Microsoft </a:t>
            </a:r>
            <a:r>
              <a:rPr lang="fr-FR" dirty="0"/>
              <a:t>SQL Server </a:t>
            </a:r>
            <a:r>
              <a:rPr lang="fr-FR" dirty="0" smtClean="0"/>
              <a:t>2014 SP1 (Version essai 180 jours)</a:t>
            </a:r>
            <a:endParaRPr lang="fr-FR" dirty="0"/>
          </a:p>
        </p:txBody>
      </p:sp>
      <p:sp>
        <p:nvSpPr>
          <p:cNvPr id="9" name="Rectangle 8"/>
          <p:cNvSpPr/>
          <p:nvPr/>
        </p:nvSpPr>
        <p:spPr>
          <a:xfrm>
            <a:off x="1337136" y="1844824"/>
            <a:ext cx="66064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>
                <a:hlinkClick r:id="rId5"/>
              </a:rPr>
              <a:t>https://</a:t>
            </a:r>
            <a:r>
              <a:rPr lang="fr-FR" dirty="0" smtClean="0">
                <a:hlinkClick r:id="rId5"/>
              </a:rPr>
              <a:t>technet.microsoft.com/fr-fr/evalcenter/dn205290.aspx</a:t>
            </a:r>
            <a:endParaRPr lang="fr-FR" dirty="0" smtClean="0"/>
          </a:p>
        </p:txBody>
      </p:sp>
      <p:sp>
        <p:nvSpPr>
          <p:cNvPr id="11" name="Rectangle 10"/>
          <p:cNvSpPr/>
          <p:nvPr/>
        </p:nvSpPr>
        <p:spPr>
          <a:xfrm>
            <a:off x="515689" y="2361654"/>
            <a:ext cx="581922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/>
              <a:t>Choisir la version 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fr-FR" dirty="0" smtClean="0"/>
              <a:t>.ISO (Pour image DVD, ou 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fr-FR" dirty="0" smtClean="0"/>
              <a:t>.CAB (Installeurs avec téléchargement lors de l’exécution)</a:t>
            </a:r>
            <a:endParaRPr lang="fr-FR" b="1" dirty="0" smtClean="0"/>
          </a:p>
        </p:txBody>
      </p:sp>
      <p:sp>
        <p:nvSpPr>
          <p:cNvPr id="12" name="Rectangle 11"/>
          <p:cNvSpPr/>
          <p:nvPr/>
        </p:nvSpPr>
        <p:spPr>
          <a:xfrm>
            <a:off x="467544" y="5850964"/>
            <a:ext cx="39590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/>
              <a:t>Cliquez sur </a:t>
            </a:r>
            <a:r>
              <a:rPr lang="fr-FR" b="1" dirty="0" smtClean="0"/>
              <a:t>COMMENCER MAINTENANT</a:t>
            </a:r>
            <a:endParaRPr lang="fr-FR" b="1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83" y="3532981"/>
            <a:ext cx="5534025" cy="2200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569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/>
          <p:cNvSpPr txBox="1"/>
          <p:nvPr/>
        </p:nvSpPr>
        <p:spPr>
          <a:xfrm>
            <a:off x="179512" y="200829"/>
            <a:ext cx="1792228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fr-FR"/>
            </a:defPPr>
            <a:lvl1pPr>
              <a:defRPr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fr-FR" dirty="0"/>
              <a:t>Téléchargement</a:t>
            </a:r>
          </a:p>
        </p:txBody>
      </p:sp>
      <p:sp>
        <p:nvSpPr>
          <p:cNvPr id="14" name="Rectangle à coins arrondis 13"/>
          <p:cNvSpPr/>
          <p:nvPr/>
        </p:nvSpPr>
        <p:spPr>
          <a:xfrm>
            <a:off x="5436096" y="3433564"/>
            <a:ext cx="3630166" cy="72008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1400" dirty="0"/>
              <a:t>Si vous êtes en Windows 64 bits : Version « _x64 </a:t>
            </a:r>
            <a:r>
              <a:rPr lang="fr-FR" sz="1400" dirty="0" smtClean="0"/>
              <a:t>» (Préférable en décisionnel) </a:t>
            </a:r>
            <a:endParaRPr lang="fr-FR" sz="1400" dirty="0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104" y="581611"/>
            <a:ext cx="3486150" cy="262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366945" y="836712"/>
            <a:ext cx="549893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smtClean="0"/>
              <a:t>Se connecter avec son compte Microsoft Live (Gratuit) ou en créer-un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288" y="3672830"/>
            <a:ext cx="3524250" cy="95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474883" y="4725144"/>
            <a:ext cx="72900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dirty="0" smtClean="0"/>
              <a:t>Fichier téléchargé (3,22 Go)</a:t>
            </a:r>
            <a:r>
              <a:rPr lang="fr-FR" dirty="0" smtClean="0"/>
              <a:t> : SQLServer2014SP1-FullSlipstream-x64-FRA.iso</a:t>
            </a:r>
            <a:endParaRPr lang="fr-FR" dirty="0"/>
          </a:p>
        </p:txBody>
      </p:sp>
      <p:sp>
        <p:nvSpPr>
          <p:cNvPr id="15" name="Rectangle 14"/>
          <p:cNvSpPr/>
          <p:nvPr/>
        </p:nvSpPr>
        <p:spPr>
          <a:xfrm>
            <a:off x="374987" y="3210511"/>
            <a:ext cx="549893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smtClean="0"/>
              <a:t>Choisir la langue et la plateforme (32 ou 64 bits)</a:t>
            </a:r>
          </a:p>
        </p:txBody>
      </p:sp>
      <p:sp>
        <p:nvSpPr>
          <p:cNvPr id="11" name="Rectangle à coins arrondis 10"/>
          <p:cNvSpPr/>
          <p:nvPr/>
        </p:nvSpPr>
        <p:spPr>
          <a:xfrm>
            <a:off x="251520" y="5229200"/>
            <a:ext cx="8748464" cy="108012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b="1" dirty="0" smtClean="0"/>
              <a:t>Alternatives à SQL Server 2014 Standard</a:t>
            </a:r>
          </a:p>
          <a:p>
            <a:r>
              <a:rPr lang="fr-FR" dirty="0" smtClean="0"/>
              <a:t>Les versions Entreprise ou Business Intelligence ne sont installables que sur les Windows Server. La version Express ne contient pas SSIS, SSRS et SSAS.</a:t>
            </a:r>
            <a:endParaRPr lang="fr-FR" b="1" dirty="0"/>
          </a:p>
        </p:txBody>
      </p:sp>
      <p:sp>
        <p:nvSpPr>
          <p:cNvPr id="12" name="Rectangle à coins arrondis 11"/>
          <p:cNvSpPr/>
          <p:nvPr/>
        </p:nvSpPr>
        <p:spPr>
          <a:xfrm>
            <a:off x="107504" y="1582857"/>
            <a:ext cx="3593061" cy="534003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1400" i="1" dirty="0" smtClean="0"/>
              <a:t>Pensez à désactiver </a:t>
            </a:r>
            <a:r>
              <a:rPr lang="fr-FR" sz="1400" i="1" dirty="0" err="1" smtClean="0"/>
              <a:t>AddBlocks</a:t>
            </a:r>
            <a:r>
              <a:rPr lang="fr-FR" sz="1400" i="1" dirty="0" smtClean="0"/>
              <a:t> (Ou autre) pour explorer le site de Microsoft</a:t>
            </a:r>
            <a:endParaRPr lang="fr-FR" sz="1400" i="1" dirty="0"/>
          </a:p>
        </p:txBody>
      </p:sp>
    </p:spTree>
    <p:extLst>
      <p:ext uri="{BB962C8B-B14F-4D97-AF65-F5344CB8AC3E}">
        <p14:creationId xmlns:p14="http://schemas.microsoft.com/office/powerpoint/2010/main" val="3769426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/>
          <p:cNvSpPr txBox="1"/>
          <p:nvPr/>
        </p:nvSpPr>
        <p:spPr>
          <a:xfrm>
            <a:off x="179512" y="200829"/>
            <a:ext cx="1584176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fr-FR"/>
            </a:defPPr>
            <a:lvl1pPr>
              <a:defRPr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fr-FR" dirty="0" smtClean="0"/>
              <a:t>Installation - 1</a:t>
            </a:r>
            <a:endParaRPr lang="fr-FR" dirty="0"/>
          </a:p>
        </p:txBody>
      </p:sp>
      <p:sp>
        <p:nvSpPr>
          <p:cNvPr id="13" name="Rectangle 12"/>
          <p:cNvSpPr/>
          <p:nvPr/>
        </p:nvSpPr>
        <p:spPr>
          <a:xfrm>
            <a:off x="366945" y="836712"/>
            <a:ext cx="8453527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fr-FR" dirty="0" smtClean="0"/>
              <a:t>Monter l’image ISO (Automatique sous Windows 8)</a:t>
            </a:r>
          </a:p>
          <a:p>
            <a:pPr marL="342900" indent="-342900">
              <a:buFont typeface="+mj-lt"/>
              <a:buAutoNum type="arabicPeriod"/>
            </a:pPr>
            <a:endParaRPr lang="fr-FR" dirty="0"/>
          </a:p>
          <a:p>
            <a:pPr marL="342900" indent="-342900">
              <a:buFont typeface="+mj-lt"/>
              <a:buAutoNum type="arabicPeriod"/>
            </a:pPr>
            <a:r>
              <a:rPr lang="fr-FR" dirty="0" smtClean="0"/>
              <a:t>Exécuter « SETUP.EXE »</a:t>
            </a:r>
          </a:p>
          <a:p>
            <a:pPr marL="342900" indent="-342900">
              <a:buFont typeface="+mj-lt"/>
              <a:buAutoNum type="arabicPeriod"/>
            </a:pPr>
            <a:endParaRPr lang="fr-FR" dirty="0"/>
          </a:p>
          <a:p>
            <a:pPr marL="342900" indent="-342900">
              <a:buFont typeface="+mj-lt"/>
              <a:buAutoNum type="arabicPeriod"/>
            </a:pPr>
            <a:r>
              <a:rPr lang="fr-FR" dirty="0" smtClean="0"/>
              <a:t>Cliquer sur « Installation » puis « New SQL Server stand-</a:t>
            </a:r>
            <a:r>
              <a:rPr lang="fr-FR" dirty="0" err="1" smtClean="0"/>
              <a:t>alone</a:t>
            </a:r>
            <a:r>
              <a:rPr lang="fr-FR" dirty="0"/>
              <a:t> </a:t>
            </a:r>
            <a:r>
              <a:rPr lang="fr-FR" dirty="0" smtClean="0"/>
              <a:t>… »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241" y="3140968"/>
            <a:ext cx="7629525" cy="2857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892595" y="3705622"/>
            <a:ext cx="864096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/>
          <p:cNvSpPr/>
          <p:nvPr/>
        </p:nvSpPr>
        <p:spPr>
          <a:xfrm>
            <a:off x="3196851" y="3514688"/>
            <a:ext cx="4771910" cy="6229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5" name="Connecteur droit avec flèche 4"/>
          <p:cNvCxnSpPr>
            <a:stCxn id="2" idx="3"/>
            <a:endCxn id="17" idx="1"/>
          </p:cNvCxnSpPr>
          <p:nvPr/>
        </p:nvCxnSpPr>
        <p:spPr>
          <a:xfrm flipV="1">
            <a:off x="1756691" y="3826179"/>
            <a:ext cx="1440160" cy="5946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1860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/>
          <p:cNvSpPr txBox="1"/>
          <p:nvPr/>
        </p:nvSpPr>
        <p:spPr>
          <a:xfrm>
            <a:off x="179512" y="200829"/>
            <a:ext cx="1584176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fr-FR"/>
            </a:defPPr>
            <a:lvl1pPr>
              <a:defRPr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fr-FR" dirty="0" smtClean="0"/>
              <a:t>Installation - 2</a:t>
            </a:r>
            <a:endParaRPr lang="fr-FR" dirty="0"/>
          </a:p>
        </p:txBody>
      </p:sp>
      <p:sp>
        <p:nvSpPr>
          <p:cNvPr id="13" name="Rectangle 12"/>
          <p:cNvSpPr/>
          <p:nvPr/>
        </p:nvSpPr>
        <p:spPr>
          <a:xfrm>
            <a:off x="323528" y="836712"/>
            <a:ext cx="549893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smtClean="0"/>
              <a:t>Nous allons utiliser la version d’essai (Et non l’express) :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732" y="836712"/>
            <a:ext cx="3057525" cy="1257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6"/>
          <p:cNvSpPr/>
          <p:nvPr/>
        </p:nvSpPr>
        <p:spPr>
          <a:xfrm>
            <a:off x="303321" y="2492896"/>
            <a:ext cx="76530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smtClean="0"/>
              <a:t>Contrat de License : La participation au CEIP est facultative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8559" y="2943225"/>
            <a:ext cx="5553075" cy="971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1404" y="4797152"/>
            <a:ext cx="5381625" cy="962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Rectangle 9"/>
          <p:cNvSpPr/>
          <p:nvPr/>
        </p:nvSpPr>
        <p:spPr>
          <a:xfrm>
            <a:off x="323527" y="4293096"/>
            <a:ext cx="867950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smtClean="0"/>
              <a:t>Microsoft Updates : Je recommande vivement les mises à jour (Failles de sécurité notamment)</a:t>
            </a:r>
          </a:p>
        </p:txBody>
      </p:sp>
    </p:spTree>
    <p:extLst>
      <p:ext uri="{BB962C8B-B14F-4D97-AF65-F5344CB8AC3E}">
        <p14:creationId xmlns:p14="http://schemas.microsoft.com/office/powerpoint/2010/main" val="2003323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/>
          <p:cNvSpPr txBox="1"/>
          <p:nvPr/>
        </p:nvSpPr>
        <p:spPr>
          <a:xfrm>
            <a:off x="179512" y="200829"/>
            <a:ext cx="1584176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fr-FR"/>
            </a:defPPr>
            <a:lvl1pPr>
              <a:defRPr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fr-FR" dirty="0" smtClean="0"/>
              <a:t>Installation - 3</a:t>
            </a:r>
            <a:endParaRPr lang="fr-FR" dirty="0"/>
          </a:p>
        </p:txBody>
      </p:sp>
      <p:sp>
        <p:nvSpPr>
          <p:cNvPr id="13" name="Rectangle 12"/>
          <p:cNvSpPr/>
          <p:nvPr/>
        </p:nvSpPr>
        <p:spPr>
          <a:xfrm>
            <a:off x="251520" y="836712"/>
            <a:ext cx="78774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smtClean="0"/>
              <a:t>Tests des prérequis : Le Warning sur le Firewall est sans importance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4" y="1206045"/>
            <a:ext cx="4640213" cy="26370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6"/>
          <p:cNvSpPr/>
          <p:nvPr/>
        </p:nvSpPr>
        <p:spPr>
          <a:xfrm>
            <a:off x="318082" y="3843063"/>
            <a:ext cx="78774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smtClean="0"/>
              <a:t>Setup </a:t>
            </a:r>
            <a:r>
              <a:rPr lang="fr-FR" dirty="0" err="1" smtClean="0"/>
              <a:t>Role</a:t>
            </a:r>
            <a:r>
              <a:rPr lang="fr-FR" dirty="0" smtClean="0"/>
              <a:t> : Choisir « SQL Server </a:t>
            </a:r>
            <a:r>
              <a:rPr lang="fr-FR" dirty="0" err="1" smtClean="0"/>
              <a:t>Features</a:t>
            </a:r>
            <a:r>
              <a:rPr lang="fr-FR" dirty="0" smtClean="0"/>
              <a:t> »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0783" y="4212395"/>
            <a:ext cx="4834533" cy="1933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94818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07502" y="1268760"/>
            <a:ext cx="549893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smtClean="0"/>
              <a:t>Choix des composants à installer :</a:t>
            </a:r>
          </a:p>
        </p:txBody>
      </p:sp>
      <p:graphicFrame>
        <p:nvGraphicFramePr>
          <p:cNvPr id="3" name="Tableau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3912215"/>
              </p:ext>
            </p:extLst>
          </p:nvPr>
        </p:nvGraphicFramePr>
        <p:xfrm>
          <a:off x="1243021" y="1652313"/>
          <a:ext cx="6624739" cy="3235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24739"/>
              </a:tblGrid>
              <a:tr h="370840">
                <a:tc>
                  <a:txBody>
                    <a:bodyPr/>
                    <a:lstStyle/>
                    <a:p>
                      <a:r>
                        <a:rPr lang="fr-FR" dirty="0" smtClean="0"/>
                        <a:t>Composant</a:t>
                      </a:r>
                      <a:endParaRPr lang="fr-F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>
                          <a:effectLst/>
                        </a:rPr>
                        <a:t>Database Engine Service </a:t>
                      </a:r>
                      <a:endParaRPr lang="en-US" b="0" dirty="0" smtClean="0">
                        <a:effectLst/>
                      </a:endParaRPr>
                    </a:p>
                    <a:p>
                      <a:r>
                        <a:rPr lang="en-US" dirty="0" err="1" smtClean="0">
                          <a:effectLst/>
                        </a:rPr>
                        <a:t>Mais</a:t>
                      </a:r>
                      <a:r>
                        <a:rPr lang="en-US" dirty="0" smtClean="0">
                          <a:effectLst/>
                        </a:rPr>
                        <a:t> pas</a:t>
                      </a:r>
                      <a:r>
                        <a:rPr lang="en-US" baseline="0" dirty="0" smtClean="0">
                          <a:effectLst/>
                        </a:rPr>
                        <a:t> </a:t>
                      </a:r>
                      <a:r>
                        <a:rPr lang="en-US" b="1" baseline="0" dirty="0" smtClean="0">
                          <a:effectLst/>
                        </a:rPr>
                        <a:t>Replication</a:t>
                      </a:r>
                      <a:r>
                        <a:rPr lang="en-US" baseline="0" dirty="0" smtClean="0">
                          <a:effectLst/>
                        </a:rPr>
                        <a:t>, </a:t>
                      </a:r>
                      <a:r>
                        <a:rPr lang="en-US" b="1" baseline="0" dirty="0" smtClean="0">
                          <a:effectLst/>
                        </a:rPr>
                        <a:t>Full text</a:t>
                      </a:r>
                      <a:r>
                        <a:rPr lang="en-US" baseline="0" dirty="0" smtClean="0">
                          <a:effectLst/>
                        </a:rPr>
                        <a:t>, </a:t>
                      </a:r>
                      <a:r>
                        <a:rPr lang="en-US" b="1" baseline="0" dirty="0" smtClean="0">
                          <a:effectLst/>
                        </a:rPr>
                        <a:t>Data quality</a:t>
                      </a:r>
                      <a:endParaRPr lang="fr-F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fr-FR" b="1" dirty="0" err="1" smtClean="0"/>
                        <a:t>Analysis</a:t>
                      </a:r>
                      <a:r>
                        <a:rPr lang="fr-FR" b="1" dirty="0" smtClean="0"/>
                        <a:t> Service</a:t>
                      </a:r>
                      <a:endParaRPr lang="fr-FR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fr-FR" b="1" dirty="0" smtClean="0"/>
                        <a:t>Reporting Service</a:t>
                      </a:r>
                      <a:endParaRPr lang="fr-FR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fr-FR" b="1" dirty="0" smtClean="0"/>
                        <a:t>Client Tools </a:t>
                      </a:r>
                      <a:r>
                        <a:rPr lang="fr-FR" b="1" dirty="0" err="1" smtClean="0"/>
                        <a:t>connectivity</a:t>
                      </a:r>
                      <a:endParaRPr lang="fr-FR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fr-FR" b="1" dirty="0" smtClean="0"/>
                        <a:t>Integration Service</a:t>
                      </a:r>
                      <a:endParaRPr lang="fr-FR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b="1" dirty="0" smtClean="0"/>
                        <a:t>Management </a:t>
                      </a:r>
                      <a:r>
                        <a:rPr lang="fr-FR" b="1" dirty="0" err="1" smtClean="0"/>
                        <a:t>tools</a:t>
                      </a:r>
                      <a:r>
                        <a:rPr lang="fr-FR" b="1" dirty="0" smtClean="0"/>
                        <a:t> –</a:t>
                      </a:r>
                      <a:r>
                        <a:rPr lang="fr-FR" b="1" baseline="0" dirty="0" smtClean="0"/>
                        <a:t> basics </a:t>
                      </a:r>
                      <a:r>
                        <a:rPr lang="fr-FR" b="0" baseline="0" dirty="0" smtClean="0"/>
                        <a:t>et </a:t>
                      </a:r>
                      <a:r>
                        <a:rPr lang="fr-FR" b="1" dirty="0" smtClean="0"/>
                        <a:t>Management </a:t>
                      </a:r>
                      <a:r>
                        <a:rPr lang="fr-FR" b="1" dirty="0" err="1" smtClean="0"/>
                        <a:t>tools</a:t>
                      </a:r>
                      <a:r>
                        <a:rPr lang="fr-FR" b="1" dirty="0" smtClean="0"/>
                        <a:t> -</a:t>
                      </a:r>
                      <a:r>
                        <a:rPr lang="fr-FR" b="1" baseline="0" dirty="0" smtClean="0"/>
                        <a:t> </a:t>
                      </a:r>
                      <a:r>
                        <a:rPr lang="fr-FR" b="1" baseline="0" dirty="0" err="1" smtClean="0"/>
                        <a:t>complete</a:t>
                      </a:r>
                      <a:endParaRPr lang="fr-FR" b="1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fr-FR" b="1" dirty="0" smtClean="0"/>
                        <a:t>SQL Client </a:t>
                      </a:r>
                      <a:r>
                        <a:rPr lang="fr-FR" b="1" dirty="0" err="1" smtClean="0"/>
                        <a:t>Connectivity</a:t>
                      </a:r>
                      <a:r>
                        <a:rPr lang="fr-FR" b="1" dirty="0" smtClean="0"/>
                        <a:t> SDK</a:t>
                      </a:r>
                      <a:endParaRPr lang="fr-FR" b="1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1" name="Rectangle 10"/>
          <p:cNvSpPr/>
          <p:nvPr/>
        </p:nvSpPr>
        <p:spPr>
          <a:xfrm>
            <a:off x="798948" y="5661248"/>
            <a:ext cx="698477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smtClean="0"/>
              <a:t>Détails de chaque composant sur le site de Microsoft : </a:t>
            </a:r>
          </a:p>
          <a:p>
            <a:r>
              <a:rPr lang="fr-FR" dirty="0" smtClean="0">
                <a:hlinkClick r:id="rId3"/>
              </a:rPr>
              <a:t>https</a:t>
            </a:r>
            <a:r>
              <a:rPr lang="fr-FR" dirty="0">
                <a:hlinkClick r:id="rId3"/>
              </a:rPr>
              <a:t>://</a:t>
            </a:r>
            <a:r>
              <a:rPr lang="fr-FR" dirty="0" smtClean="0">
                <a:hlinkClick r:id="rId3"/>
              </a:rPr>
              <a:t>msdn.microsoft.com/en-us/library/ms143786.aspx</a:t>
            </a:r>
            <a:endParaRPr lang="fr-FR" dirty="0" smtClean="0"/>
          </a:p>
        </p:txBody>
      </p:sp>
      <p:sp>
        <p:nvSpPr>
          <p:cNvPr id="7" name="ZoneTexte 6"/>
          <p:cNvSpPr txBox="1"/>
          <p:nvPr/>
        </p:nvSpPr>
        <p:spPr>
          <a:xfrm>
            <a:off x="179512" y="200829"/>
            <a:ext cx="1584176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fr-FR"/>
            </a:defPPr>
            <a:lvl1pPr>
              <a:defRPr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fr-FR" dirty="0" smtClean="0"/>
              <a:t>Installation - 4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46669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/>
          <p:cNvSpPr txBox="1"/>
          <p:nvPr/>
        </p:nvSpPr>
        <p:spPr>
          <a:xfrm>
            <a:off x="179512" y="200829"/>
            <a:ext cx="1584176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fr-FR"/>
            </a:defPPr>
            <a:lvl1pPr>
              <a:defRPr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fr-FR" dirty="0" smtClean="0"/>
              <a:t>Installation - 5</a:t>
            </a:r>
            <a:endParaRPr lang="fr-FR" dirty="0"/>
          </a:p>
        </p:txBody>
      </p:sp>
      <p:sp>
        <p:nvSpPr>
          <p:cNvPr id="13" name="Rectangle 12"/>
          <p:cNvSpPr/>
          <p:nvPr/>
        </p:nvSpPr>
        <p:spPr>
          <a:xfrm>
            <a:off x="366945" y="836712"/>
            <a:ext cx="845352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smtClean="0"/>
              <a:t>Sur la partie inférieur : Les </a:t>
            </a:r>
            <a:r>
              <a:rPr lang="fr-FR" dirty="0" err="1" smtClean="0"/>
              <a:t>paths</a:t>
            </a:r>
            <a:r>
              <a:rPr lang="fr-FR" dirty="0" smtClean="0"/>
              <a:t> vers les répertoires d’installation des softs (Mais pas des données…)</a:t>
            </a:r>
          </a:p>
          <a:p>
            <a:r>
              <a:rPr lang="fr-FR" dirty="0"/>
              <a:t>D</a:t>
            </a:r>
            <a:r>
              <a:rPr lang="fr-FR" dirty="0" smtClean="0"/>
              <a:t>e préférence sur le disque le plus rapide possible, même sans beaucoup d’espace (SSD)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1222" y="1985513"/>
            <a:ext cx="5429250" cy="95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258607" y="3234906"/>
            <a:ext cx="63973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/>
              <a:t>2</a:t>
            </a:r>
            <a:r>
              <a:rPr lang="fr-FR" baseline="30000" dirty="0" smtClean="0"/>
              <a:t>nd</a:t>
            </a:r>
            <a:r>
              <a:rPr lang="fr-FR" dirty="0" smtClean="0"/>
              <a:t> tests de prérequis : Chez moi, il manque le .NET </a:t>
            </a:r>
            <a:r>
              <a:rPr lang="fr-FR" dirty="0" err="1" smtClean="0"/>
              <a:t>framework</a:t>
            </a:r>
            <a:r>
              <a:rPr lang="fr-FR" dirty="0" smtClean="0"/>
              <a:t> 3.5</a:t>
            </a:r>
            <a:endParaRPr lang="fr-FR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358" y="3717032"/>
            <a:ext cx="5600700" cy="227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04078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/>
          <p:cNvSpPr txBox="1"/>
          <p:nvPr/>
        </p:nvSpPr>
        <p:spPr>
          <a:xfrm>
            <a:off x="179512" y="200829"/>
            <a:ext cx="1584176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fr-FR"/>
            </a:defPPr>
            <a:lvl1pPr>
              <a:defRPr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fr-FR" dirty="0" smtClean="0"/>
              <a:t>Installation - 6</a:t>
            </a:r>
            <a:endParaRPr lang="fr-FR" dirty="0"/>
          </a:p>
        </p:txBody>
      </p:sp>
      <p:sp>
        <p:nvSpPr>
          <p:cNvPr id="13" name="Rectangle 12"/>
          <p:cNvSpPr/>
          <p:nvPr/>
        </p:nvSpPr>
        <p:spPr>
          <a:xfrm>
            <a:off x="366945" y="836712"/>
            <a:ext cx="838151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fr-FR" dirty="0" smtClean="0"/>
              <a:t>Ouvrir les ajouts de fonctionnalités Windows, pour y sélectionner le Framework 3.5</a:t>
            </a:r>
          </a:p>
          <a:p>
            <a:pPr marL="342900" indent="-342900">
              <a:buFont typeface="+mj-lt"/>
              <a:buAutoNum type="arabicPeriod"/>
            </a:pPr>
            <a:r>
              <a:rPr lang="fr-FR" dirty="0" smtClean="0"/>
              <a:t>Cliquer sur « </a:t>
            </a:r>
            <a:r>
              <a:rPr lang="fr-FR" dirty="0" err="1" smtClean="0"/>
              <a:t>Re-Run</a:t>
            </a:r>
            <a:r>
              <a:rPr lang="fr-FR" dirty="0"/>
              <a:t> </a:t>
            </a:r>
            <a:r>
              <a:rPr lang="fr-FR" dirty="0" smtClean="0"/>
              <a:t>» pour refaire le test :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952" y="1483044"/>
            <a:ext cx="4705896" cy="7988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2"/>
          <p:cNvSpPr/>
          <p:nvPr/>
        </p:nvSpPr>
        <p:spPr>
          <a:xfrm>
            <a:off x="366945" y="2348880"/>
            <a:ext cx="29260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/>
              <a:t>Garder l’instance par défaut :</a:t>
            </a:r>
            <a:endParaRPr lang="fr-FR" dirty="0"/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3598" y="2636912"/>
            <a:ext cx="2762250" cy="638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4347" y="4581128"/>
            <a:ext cx="7096125" cy="171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300659" y="3861048"/>
            <a:ext cx="854518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smtClean="0"/>
              <a:t>Côté services, je vous propose la configuration suivante pour épargner votre PC lorsque vous ne travaillez pas sur le projet :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19915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/>
          <p:cNvSpPr txBox="1"/>
          <p:nvPr/>
        </p:nvSpPr>
        <p:spPr>
          <a:xfrm>
            <a:off x="179512" y="200829"/>
            <a:ext cx="1584176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fr-FR"/>
            </a:defPPr>
            <a:lvl1pPr>
              <a:defRPr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fr-FR" dirty="0" smtClean="0"/>
              <a:t>Installation - 7</a:t>
            </a:r>
            <a:endParaRPr lang="fr-FR" dirty="0"/>
          </a:p>
        </p:txBody>
      </p:sp>
      <p:sp>
        <p:nvSpPr>
          <p:cNvPr id="13" name="Rectangle 12"/>
          <p:cNvSpPr/>
          <p:nvPr/>
        </p:nvSpPr>
        <p:spPr>
          <a:xfrm>
            <a:off x="366945" y="836712"/>
            <a:ext cx="8453527" cy="26545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/>
              <a:t>Configuration de </a:t>
            </a:r>
            <a:r>
              <a:rPr lang="fr-FR" b="1" dirty="0" smtClean="0"/>
              <a:t>SQL SERVER : Onglet SERVER CONFIGURATION</a:t>
            </a:r>
          </a:p>
          <a:p>
            <a:endParaRPr lang="fr-FR" dirty="0"/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fr-FR" dirty="0" smtClean="0"/>
              <a:t>Pour les comptes de connexion :</a:t>
            </a:r>
          </a:p>
          <a:p>
            <a:pPr marL="342900" indent="-342900"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fr-FR" dirty="0" smtClean="0"/>
              <a:t>Sélectionner « Mixed mode »</a:t>
            </a:r>
          </a:p>
          <a:p>
            <a:pPr marL="342900" indent="-342900"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fr-FR" dirty="0" smtClean="0"/>
              <a:t>Préciser un mot de passe</a:t>
            </a:r>
          </a:p>
          <a:p>
            <a:pPr marL="342900" indent="-342900"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fr-FR" dirty="0"/>
              <a:t>C</a:t>
            </a:r>
            <a:r>
              <a:rPr lang="fr-FR" dirty="0" smtClean="0"/>
              <a:t>liquer sur « </a:t>
            </a:r>
            <a:r>
              <a:rPr lang="fr-FR" dirty="0" err="1" smtClean="0"/>
              <a:t>Add</a:t>
            </a:r>
            <a:r>
              <a:rPr lang="fr-FR" dirty="0" smtClean="0"/>
              <a:t> </a:t>
            </a:r>
            <a:r>
              <a:rPr lang="fr-FR" dirty="0" err="1" smtClean="0"/>
              <a:t>current</a:t>
            </a:r>
            <a:r>
              <a:rPr lang="fr-FR" dirty="0" smtClean="0"/>
              <a:t> user »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fr-FR" dirty="0" smtClean="0"/>
              <a:t>Ainsi, le compte Windows actuel sera le login pour vous connecter à SQL Server en tant qu’administrateur de la base.</a:t>
            </a:r>
          </a:p>
        </p:txBody>
      </p:sp>
      <p:grpSp>
        <p:nvGrpSpPr>
          <p:cNvPr id="14" name="Groupe 13"/>
          <p:cNvGrpSpPr/>
          <p:nvPr/>
        </p:nvGrpSpPr>
        <p:grpSpPr>
          <a:xfrm>
            <a:off x="4139952" y="3284984"/>
            <a:ext cx="4482852" cy="3101726"/>
            <a:chOff x="366945" y="1340768"/>
            <a:chExt cx="4914900" cy="3533775"/>
          </a:xfrm>
        </p:grpSpPr>
        <p:pic>
          <p:nvPicPr>
            <p:cNvPr id="11266" name="Picture 2"/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945" y="1340768"/>
              <a:ext cx="4914900" cy="35337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7" name="Rectangle 6"/>
            <p:cNvSpPr/>
            <p:nvPr/>
          </p:nvSpPr>
          <p:spPr>
            <a:xfrm>
              <a:off x="460546" y="2492896"/>
              <a:ext cx="3895429" cy="36004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Rectangle 7"/>
            <p:cNvSpPr/>
            <p:nvPr/>
          </p:nvSpPr>
          <p:spPr>
            <a:xfrm>
              <a:off x="509935" y="4437112"/>
              <a:ext cx="1181745" cy="43743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9" name="Connecteur droit avec flèche 8"/>
            <p:cNvCxnSpPr/>
            <p:nvPr/>
          </p:nvCxnSpPr>
          <p:spPr>
            <a:xfrm>
              <a:off x="1100807" y="2852936"/>
              <a:ext cx="0" cy="1584176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89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/>
          <p:cNvSpPr txBox="1"/>
          <p:nvPr/>
        </p:nvSpPr>
        <p:spPr>
          <a:xfrm>
            <a:off x="107504" y="107340"/>
            <a:ext cx="4287392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fr-FR" dirty="0" smtClean="0"/>
              <a:t>Détails de la chaine de </a:t>
            </a:r>
            <a:r>
              <a:rPr lang="fr-FR" dirty="0"/>
              <a:t>Business </a:t>
            </a:r>
            <a:r>
              <a:rPr lang="fr-FR" dirty="0" smtClean="0"/>
              <a:t>Intelligence</a:t>
            </a:r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114963" y="653787"/>
            <a:ext cx="732279" cy="369332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b="1" dirty="0" smtClean="0"/>
              <a:t>ETL</a:t>
            </a:r>
            <a:endParaRPr lang="fr-FR" b="1" dirty="0"/>
          </a:p>
        </p:txBody>
      </p:sp>
      <p:sp>
        <p:nvSpPr>
          <p:cNvPr id="8" name="ZoneTexte 7"/>
          <p:cNvSpPr txBox="1"/>
          <p:nvPr/>
        </p:nvSpPr>
        <p:spPr>
          <a:xfrm>
            <a:off x="106216" y="4592161"/>
            <a:ext cx="1360693" cy="369332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b="1" dirty="0" smtClean="0"/>
              <a:t>REPORTING</a:t>
            </a:r>
            <a:endParaRPr lang="fr-FR" b="1" dirty="0"/>
          </a:p>
        </p:txBody>
      </p:sp>
      <p:sp>
        <p:nvSpPr>
          <p:cNvPr id="9" name="ZoneTexte 8"/>
          <p:cNvSpPr txBox="1"/>
          <p:nvPr/>
        </p:nvSpPr>
        <p:spPr>
          <a:xfrm>
            <a:off x="128939" y="2123564"/>
            <a:ext cx="1553995" cy="36933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b="1" dirty="0" smtClean="0"/>
              <a:t>DWH / CUBES</a:t>
            </a:r>
            <a:endParaRPr lang="fr-FR" b="1" dirty="0"/>
          </a:p>
        </p:txBody>
      </p:sp>
      <p:sp>
        <p:nvSpPr>
          <p:cNvPr id="10" name="Rectangle 9"/>
          <p:cNvSpPr/>
          <p:nvPr/>
        </p:nvSpPr>
        <p:spPr>
          <a:xfrm>
            <a:off x="1106870" y="2492896"/>
            <a:ext cx="7748180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fr-FR" b="1" dirty="0" smtClean="0"/>
              <a:t>C’est le « cœur » </a:t>
            </a:r>
            <a:r>
              <a:rPr lang="fr-FR" b="1" dirty="0"/>
              <a:t>de la chaine </a:t>
            </a:r>
            <a:r>
              <a:rPr lang="fr-FR" b="1" dirty="0" smtClean="0"/>
              <a:t>de Business Intelligence que nous avons réalisé. Il est constitué :</a:t>
            </a: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•"/>
            </a:pPr>
            <a:r>
              <a:rPr lang="fr-FR" dirty="0" smtClean="0"/>
              <a:t>D’un entrepôt de données sous SQL Server 2014 (Base OLTP)</a:t>
            </a: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•"/>
            </a:pPr>
            <a:r>
              <a:rPr lang="fr-FR" dirty="0"/>
              <a:t>D’un </a:t>
            </a:r>
            <a:r>
              <a:rPr lang="fr-FR" dirty="0" smtClean="0"/>
              <a:t>cube décisionnel sous </a:t>
            </a:r>
            <a:r>
              <a:rPr lang="fr-FR" dirty="0"/>
              <a:t>SQL Server </a:t>
            </a:r>
            <a:r>
              <a:rPr lang="fr-FR" dirty="0" err="1" smtClean="0"/>
              <a:t>Analysis</a:t>
            </a:r>
            <a:r>
              <a:rPr lang="fr-FR" dirty="0" smtClean="0"/>
              <a:t> Service (Base OLAP)</a:t>
            </a:r>
            <a:endParaRPr lang="fr-FR" dirty="0"/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•"/>
            </a:pPr>
            <a:r>
              <a:rPr lang="fr-FR" dirty="0" smtClean="0"/>
              <a:t>D’un moteur </a:t>
            </a:r>
            <a:r>
              <a:rPr lang="fr-FR" dirty="0"/>
              <a:t>de calcul d’agrégats </a:t>
            </a:r>
            <a:r>
              <a:rPr lang="fr-FR" dirty="0" smtClean="0"/>
              <a:t>(Programme C#) servant </a:t>
            </a:r>
            <a:r>
              <a:rPr lang="fr-FR" dirty="0"/>
              <a:t>à « optimiser » la structure et le calcul </a:t>
            </a:r>
            <a:r>
              <a:rPr lang="fr-FR" dirty="0" smtClean="0"/>
              <a:t>du cube de la base OLAP</a:t>
            </a:r>
            <a:endParaRPr lang="fr-FR" dirty="0"/>
          </a:p>
        </p:txBody>
      </p:sp>
      <p:sp>
        <p:nvSpPr>
          <p:cNvPr id="13" name="Rectangle 12"/>
          <p:cNvSpPr/>
          <p:nvPr/>
        </p:nvSpPr>
        <p:spPr>
          <a:xfrm>
            <a:off x="1082874" y="4983559"/>
            <a:ext cx="774818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/>
              <a:t>Reports de sortie, sur un sujet « métier  » Calcul du CA, de la marge, évolution des ventes… </a:t>
            </a:r>
            <a:r>
              <a:rPr lang="fr-FR" dirty="0" smtClean="0"/>
              <a:t>Plusieurs sorties :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fr-FR" dirty="0" smtClean="0"/>
              <a:t>Reports prédéfinis avec Microsoft SSRS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fr-FR" dirty="0" smtClean="0"/>
              <a:t>« Business </a:t>
            </a:r>
            <a:r>
              <a:rPr lang="fr-FR" dirty="0" err="1" smtClean="0"/>
              <a:t>Discovery</a:t>
            </a:r>
            <a:r>
              <a:rPr lang="fr-FR" dirty="0" smtClean="0"/>
              <a:t> » (Les utilisateurs construisent eux-mêmes leurs reports) avec Microsoft </a:t>
            </a:r>
            <a:r>
              <a:rPr lang="fr-FR" dirty="0" err="1" smtClean="0"/>
              <a:t>PowerBI</a:t>
            </a:r>
            <a:r>
              <a:rPr lang="fr-FR" dirty="0" smtClean="0"/>
              <a:t>, via Excel</a:t>
            </a:r>
            <a:endParaRPr lang="fr-FR" dirty="0"/>
          </a:p>
        </p:txBody>
      </p:sp>
      <p:sp>
        <p:nvSpPr>
          <p:cNvPr id="14" name="Rectangle 13"/>
          <p:cNvSpPr/>
          <p:nvPr/>
        </p:nvSpPr>
        <p:spPr>
          <a:xfrm>
            <a:off x="1115616" y="908720"/>
            <a:ext cx="7748180" cy="10002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fr-FR" b="1" dirty="0" smtClean="0"/>
              <a:t>L’ETL permet de « charger » les données de différentes </a:t>
            </a:r>
            <a:r>
              <a:rPr lang="fr-FR" b="1" dirty="0"/>
              <a:t>sources </a:t>
            </a:r>
            <a:r>
              <a:rPr lang="fr-FR" b="1" dirty="0" smtClean="0"/>
              <a:t>(Base </a:t>
            </a:r>
            <a:r>
              <a:rPr lang="fr-FR" b="1" dirty="0"/>
              <a:t>Access, fichier plats CSV et fichiers </a:t>
            </a:r>
            <a:r>
              <a:rPr lang="fr-FR" b="1" dirty="0" smtClean="0"/>
              <a:t>Excel) vers l’entrepôt de données.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fr-FR" dirty="0" smtClean="0"/>
              <a:t>Nous avons utilisé l’ETL de Microsoft (SSIS) livré avec la suite SQL Server 2014.</a:t>
            </a:r>
          </a:p>
        </p:txBody>
      </p:sp>
      <p:cxnSp>
        <p:nvCxnSpPr>
          <p:cNvPr id="4" name="Connecteur droit 3"/>
          <p:cNvCxnSpPr/>
          <p:nvPr/>
        </p:nvCxnSpPr>
        <p:spPr>
          <a:xfrm>
            <a:off x="1466909" y="4581128"/>
            <a:ext cx="7364145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8" name="Connecteur droit 17"/>
          <p:cNvCxnSpPr/>
          <p:nvPr/>
        </p:nvCxnSpPr>
        <p:spPr>
          <a:xfrm>
            <a:off x="1682934" y="2132856"/>
            <a:ext cx="7128462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Connecteur droit 18"/>
          <p:cNvCxnSpPr/>
          <p:nvPr/>
        </p:nvCxnSpPr>
        <p:spPr>
          <a:xfrm flipV="1">
            <a:off x="853935" y="654299"/>
            <a:ext cx="7992558" cy="1529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5884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/>
          <p:cNvSpPr txBox="1"/>
          <p:nvPr/>
        </p:nvSpPr>
        <p:spPr>
          <a:xfrm>
            <a:off x="179512" y="200829"/>
            <a:ext cx="1584176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fr-FR"/>
            </a:defPPr>
            <a:lvl1pPr>
              <a:defRPr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fr-FR" dirty="0" smtClean="0"/>
              <a:t>Installation - 8</a:t>
            </a:r>
            <a:endParaRPr lang="fr-FR" dirty="0"/>
          </a:p>
        </p:txBody>
      </p:sp>
      <p:sp>
        <p:nvSpPr>
          <p:cNvPr id="13" name="Rectangle 12"/>
          <p:cNvSpPr/>
          <p:nvPr/>
        </p:nvSpPr>
        <p:spPr>
          <a:xfrm>
            <a:off x="366945" y="836712"/>
            <a:ext cx="823750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/>
              <a:t>Configuration de </a:t>
            </a:r>
            <a:r>
              <a:rPr lang="fr-FR" b="1" dirty="0" smtClean="0"/>
              <a:t>SQL SERVER : Onglet DATA DIRECTORIES</a:t>
            </a:r>
          </a:p>
          <a:p>
            <a:endParaRPr lang="fr-FR" b="1" dirty="0" smtClean="0"/>
          </a:p>
          <a:p>
            <a:r>
              <a:rPr lang="fr-FR" dirty="0" smtClean="0"/>
              <a:t>Préciser les </a:t>
            </a:r>
            <a:r>
              <a:rPr lang="fr-FR" dirty="0" err="1" smtClean="0"/>
              <a:t>Paths</a:t>
            </a:r>
            <a:r>
              <a:rPr lang="fr-FR" dirty="0" smtClean="0"/>
              <a:t> de stockage des données de la base SQL Server . </a:t>
            </a:r>
          </a:p>
          <a:p>
            <a:r>
              <a:rPr lang="fr-FR" dirty="0" smtClean="0"/>
              <a:t>Préférer un disque avec une dizaine de Go disponibles (Mais pas le plus gros, vous en aurez besoins pour SSAS !)</a:t>
            </a:r>
          </a:p>
        </p:txBody>
      </p:sp>
      <p:sp>
        <p:nvSpPr>
          <p:cNvPr id="9" name="Rectangle 8"/>
          <p:cNvSpPr/>
          <p:nvPr/>
        </p:nvSpPr>
        <p:spPr>
          <a:xfrm>
            <a:off x="430992" y="3140968"/>
            <a:ext cx="77768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smtClean="0">
                <a:hlinkClick r:id="rId3"/>
              </a:rPr>
              <a:t>https</a:t>
            </a:r>
            <a:r>
              <a:rPr lang="fr-FR" dirty="0">
                <a:hlinkClick r:id="rId3"/>
              </a:rPr>
              <a:t>://technet.microsoft.com/en-us/library/cc281941(v=sql.120).</a:t>
            </a:r>
            <a:r>
              <a:rPr lang="fr-FR" dirty="0" smtClean="0">
                <a:hlinkClick r:id="rId3"/>
              </a:rPr>
              <a:t>aspx</a:t>
            </a:r>
            <a:endParaRPr lang="fr-FR" dirty="0" smtClean="0"/>
          </a:p>
        </p:txBody>
      </p:sp>
      <p:pic>
        <p:nvPicPr>
          <p:cNvPr id="10" name="Picture 1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645024"/>
            <a:ext cx="7796245" cy="27572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01838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/>
          <p:cNvSpPr txBox="1"/>
          <p:nvPr/>
        </p:nvSpPr>
        <p:spPr>
          <a:xfrm>
            <a:off x="179512" y="200829"/>
            <a:ext cx="1584176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fr-FR"/>
            </a:defPPr>
            <a:lvl1pPr>
              <a:defRPr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fr-FR" dirty="0" smtClean="0"/>
              <a:t>Installation - 9</a:t>
            </a:r>
            <a:endParaRPr lang="fr-FR" dirty="0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8994" y="1556792"/>
            <a:ext cx="3879303" cy="12961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Rectangle 9"/>
          <p:cNvSpPr/>
          <p:nvPr/>
        </p:nvSpPr>
        <p:spPr>
          <a:xfrm>
            <a:off x="251520" y="971436"/>
            <a:ext cx="806489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/>
              <a:t>Configuration de ANALYSIS SERVICE : Onglet SERVER CONFIGURATION</a:t>
            </a:r>
          </a:p>
          <a:p>
            <a:endParaRPr lang="fr-FR" b="1" dirty="0"/>
          </a:p>
          <a:p>
            <a:r>
              <a:rPr lang="fr-FR" dirty="0" smtClean="0"/>
              <a:t>Choisir le server mode « </a:t>
            </a:r>
            <a:r>
              <a:rPr lang="fr-FR" b="1" dirty="0" smtClean="0"/>
              <a:t>Multidimensionnel</a:t>
            </a:r>
            <a:r>
              <a:rPr lang="fr-FR" dirty="0" smtClean="0"/>
              <a:t> »</a:t>
            </a:r>
          </a:p>
        </p:txBody>
      </p:sp>
      <p:sp>
        <p:nvSpPr>
          <p:cNvPr id="4" name="Rectangle 3"/>
          <p:cNvSpPr/>
          <p:nvPr/>
        </p:nvSpPr>
        <p:spPr>
          <a:xfrm>
            <a:off x="323528" y="2924944"/>
            <a:ext cx="744737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/>
              <a:t>Créer le compte de l’administrateur SSAS, comme on l’a fait pour SQL Server :</a:t>
            </a:r>
          </a:p>
        </p:txBody>
      </p:sp>
      <p:grpSp>
        <p:nvGrpSpPr>
          <p:cNvPr id="15" name="Groupe 14"/>
          <p:cNvGrpSpPr/>
          <p:nvPr/>
        </p:nvGrpSpPr>
        <p:grpSpPr>
          <a:xfrm>
            <a:off x="4139952" y="3284984"/>
            <a:ext cx="4482852" cy="3101726"/>
            <a:chOff x="366945" y="1340768"/>
            <a:chExt cx="4914900" cy="3533775"/>
          </a:xfrm>
        </p:grpSpPr>
        <p:pic>
          <p:nvPicPr>
            <p:cNvPr id="17" name="Picture 2"/>
            <p:cNvPicPr>
              <a:picLocks noChangeAspect="1" noChangeArrowheads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945" y="1340768"/>
              <a:ext cx="4914900" cy="35337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8" name="Rectangle 17"/>
            <p:cNvSpPr/>
            <p:nvPr/>
          </p:nvSpPr>
          <p:spPr>
            <a:xfrm>
              <a:off x="460546" y="2492896"/>
              <a:ext cx="3895429" cy="36004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509935" y="4437112"/>
              <a:ext cx="1181745" cy="43743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0" name="Connecteur droit avec flèche 19"/>
            <p:cNvCxnSpPr/>
            <p:nvPr/>
          </p:nvCxnSpPr>
          <p:spPr>
            <a:xfrm>
              <a:off x="1100807" y="2852936"/>
              <a:ext cx="0" cy="1584176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24037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/>
          <p:cNvSpPr txBox="1"/>
          <p:nvPr/>
        </p:nvSpPr>
        <p:spPr>
          <a:xfrm>
            <a:off x="179512" y="200829"/>
            <a:ext cx="1800200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fr-FR"/>
            </a:defPPr>
            <a:lvl1pPr>
              <a:defRPr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fr-FR" dirty="0" smtClean="0"/>
              <a:t>Installation - 10</a:t>
            </a:r>
            <a:endParaRPr lang="fr-FR" dirty="0"/>
          </a:p>
        </p:txBody>
      </p:sp>
      <p:sp>
        <p:nvSpPr>
          <p:cNvPr id="8" name="Rectangle 7"/>
          <p:cNvSpPr/>
          <p:nvPr/>
        </p:nvSpPr>
        <p:spPr>
          <a:xfrm>
            <a:off x="278964" y="908720"/>
            <a:ext cx="8422604" cy="19466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/>
              <a:t>Configuration de ANALYSIS SERVICE : Onglet DATA DIRECTORIES</a:t>
            </a:r>
          </a:p>
          <a:p>
            <a:endParaRPr lang="fr-FR" b="1" dirty="0"/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fr-FR" dirty="0"/>
              <a:t>Préciser les </a:t>
            </a:r>
            <a:r>
              <a:rPr lang="fr-FR" dirty="0" err="1"/>
              <a:t>Paths</a:t>
            </a:r>
            <a:r>
              <a:rPr lang="fr-FR" dirty="0"/>
              <a:t> de stockage des données de la </a:t>
            </a:r>
            <a:r>
              <a:rPr lang="fr-FR" dirty="0" smtClean="0"/>
              <a:t>base OLAP (SSAS)</a:t>
            </a:r>
            <a:endParaRPr lang="fr-FR" dirty="0"/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fr-FR" dirty="0" smtClean="0"/>
              <a:t>Utilisez votre plus gros disque, </a:t>
            </a:r>
            <a:r>
              <a:rPr lang="fr-FR" dirty="0"/>
              <a:t>avec une </a:t>
            </a:r>
            <a:r>
              <a:rPr lang="fr-FR" dirty="0" smtClean="0"/>
              <a:t>centaine de </a:t>
            </a:r>
            <a:r>
              <a:rPr lang="fr-FR" dirty="0"/>
              <a:t>Go </a:t>
            </a:r>
            <a:r>
              <a:rPr lang="fr-FR" dirty="0" smtClean="0"/>
              <a:t>disponibles.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fr-FR" dirty="0" smtClean="0"/>
              <a:t>Si vous avez plusieurs disques-durs physiques, stockez séparément la base SQL Server et la base OLAP.</a:t>
            </a:r>
            <a:endParaRPr lang="fr-FR" dirty="0"/>
          </a:p>
        </p:txBody>
      </p:sp>
      <p:sp>
        <p:nvSpPr>
          <p:cNvPr id="9" name="Rectangle 8"/>
          <p:cNvSpPr/>
          <p:nvPr/>
        </p:nvSpPr>
        <p:spPr>
          <a:xfrm>
            <a:off x="683568" y="2852936"/>
            <a:ext cx="77768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smtClean="0">
                <a:hlinkClick r:id="rId3"/>
              </a:rPr>
              <a:t>https</a:t>
            </a:r>
            <a:r>
              <a:rPr lang="fr-FR" dirty="0">
                <a:hlinkClick r:id="rId3"/>
              </a:rPr>
              <a:t>://technet.microsoft.com/en-us/library/cc281997(v=sql.120).</a:t>
            </a:r>
            <a:r>
              <a:rPr lang="fr-FR" dirty="0" smtClean="0">
                <a:hlinkClick r:id="rId3"/>
              </a:rPr>
              <a:t>aspx</a:t>
            </a:r>
            <a:endParaRPr lang="fr-FR" dirty="0" smtClean="0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684" y="3203972"/>
            <a:ext cx="7708130" cy="3175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04266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/>
          <p:cNvSpPr txBox="1"/>
          <p:nvPr/>
        </p:nvSpPr>
        <p:spPr>
          <a:xfrm>
            <a:off x="179512" y="200829"/>
            <a:ext cx="1656184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fr-FR"/>
            </a:defPPr>
            <a:lvl1pPr>
              <a:defRPr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fr-FR" dirty="0" smtClean="0"/>
              <a:t>Installation - 11</a:t>
            </a:r>
            <a:endParaRPr lang="fr-FR" dirty="0"/>
          </a:p>
        </p:txBody>
      </p:sp>
      <p:sp>
        <p:nvSpPr>
          <p:cNvPr id="13" name="Rectangle 12"/>
          <p:cNvSpPr/>
          <p:nvPr/>
        </p:nvSpPr>
        <p:spPr>
          <a:xfrm>
            <a:off x="366945" y="1043444"/>
            <a:ext cx="830951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smtClean="0"/>
              <a:t>Pour le profil </a:t>
            </a:r>
            <a:r>
              <a:rPr lang="fr-FR" b="1" dirty="0" smtClean="0"/>
              <a:t>Développeur Business Intelligence</a:t>
            </a:r>
            <a:r>
              <a:rPr lang="fr-FR" dirty="0" smtClean="0"/>
              <a:t>, qui doit installer SSRS :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3712" y="1814905"/>
            <a:ext cx="5895975" cy="2066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397817" y="4355812"/>
            <a:ext cx="549893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smtClean="0"/>
              <a:t>Pour </a:t>
            </a:r>
            <a:r>
              <a:rPr lang="fr-FR" b="1" dirty="0" smtClean="0"/>
              <a:t>tous les profils </a:t>
            </a:r>
            <a:r>
              <a:rPr lang="fr-FR" dirty="0" smtClean="0"/>
              <a:t>: Lancer le processus d’installation :</a:t>
            </a: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9351" y="5079454"/>
            <a:ext cx="6200775" cy="1085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47531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ZoneTexte 7"/>
          <p:cNvSpPr txBox="1"/>
          <p:nvPr/>
        </p:nvSpPr>
        <p:spPr>
          <a:xfrm>
            <a:off x="115476" y="188640"/>
            <a:ext cx="1000140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fr-FR"/>
            </a:defPPr>
            <a:lvl1pPr>
              <a:defRPr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fr-FR" dirty="0" smtClean="0"/>
              <a:t>Astuce</a:t>
            </a:r>
            <a:endParaRPr lang="fr-FR" dirty="0"/>
          </a:p>
        </p:txBody>
      </p:sp>
      <p:sp>
        <p:nvSpPr>
          <p:cNvPr id="12" name="Rectangle 11"/>
          <p:cNvSpPr/>
          <p:nvPr/>
        </p:nvSpPr>
        <p:spPr>
          <a:xfrm>
            <a:off x="323528" y="2710661"/>
            <a:ext cx="619268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/>
              <a:t>Accès aux services Windows </a:t>
            </a:r>
            <a:r>
              <a:rPr lang="fr-FR" dirty="0" smtClean="0"/>
              <a:t>: </a:t>
            </a:r>
            <a:endParaRPr lang="fr-FR" dirty="0"/>
          </a:p>
          <a:p>
            <a:r>
              <a:rPr lang="fr-FR" dirty="0" smtClean="0"/>
              <a:t>Bouton « </a:t>
            </a:r>
            <a:r>
              <a:rPr lang="fr-FR" b="1" dirty="0" smtClean="0"/>
              <a:t>Démarrer</a:t>
            </a:r>
            <a:r>
              <a:rPr lang="fr-FR" dirty="0" smtClean="0"/>
              <a:t> » &gt; Dans la zone de recherche, taper « </a:t>
            </a:r>
            <a:r>
              <a:rPr lang="fr-FR" b="1" dirty="0" err="1" smtClean="0"/>
              <a:t>services.msc</a:t>
            </a:r>
            <a:r>
              <a:rPr lang="fr-FR" dirty="0" smtClean="0"/>
              <a:t> »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70902" y="4017838"/>
            <a:ext cx="516519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/>
              <a:t>Démarrage des services </a:t>
            </a:r>
            <a:r>
              <a:rPr lang="fr-FR" dirty="0" smtClean="0"/>
              <a:t>: </a:t>
            </a:r>
            <a:endParaRPr lang="fr-FR" dirty="0"/>
          </a:p>
          <a:p>
            <a:r>
              <a:rPr lang="fr-FR" dirty="0" smtClean="0"/>
              <a:t>Sur les services de SQL Server arrêtés, cliquer-droit pour le menu contextuel &gt; « </a:t>
            </a:r>
            <a:r>
              <a:rPr lang="fr-FR" b="1" dirty="0" smtClean="0"/>
              <a:t>Démarrer</a:t>
            </a:r>
            <a:r>
              <a:rPr lang="fr-FR" dirty="0" smtClean="0"/>
              <a:t> »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4221088"/>
            <a:ext cx="3362325" cy="60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270902" y="5385990"/>
            <a:ext cx="820891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/>
              <a:t>Arrêt des services </a:t>
            </a:r>
            <a:r>
              <a:rPr lang="fr-FR" dirty="0" smtClean="0"/>
              <a:t>: </a:t>
            </a:r>
            <a:endParaRPr lang="fr-FR" dirty="0"/>
          </a:p>
          <a:p>
            <a:r>
              <a:rPr lang="fr-FR" dirty="0" smtClean="0"/>
              <a:t>Sur les services de SQL Server démarrés, cliquer-droit pour le menu contextuel &gt; « </a:t>
            </a:r>
            <a:r>
              <a:rPr lang="fr-FR" b="1" dirty="0" smtClean="0"/>
              <a:t>Arrêter</a:t>
            </a:r>
            <a:r>
              <a:rPr lang="fr-FR" dirty="0" smtClean="0"/>
              <a:t> »</a:t>
            </a:r>
          </a:p>
        </p:txBody>
      </p:sp>
      <p:sp>
        <p:nvSpPr>
          <p:cNvPr id="17" name="Rectangle 16"/>
          <p:cNvSpPr/>
          <p:nvPr/>
        </p:nvSpPr>
        <p:spPr>
          <a:xfrm>
            <a:off x="323528" y="799544"/>
            <a:ext cx="820891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/>
              <a:t>But </a:t>
            </a:r>
            <a:r>
              <a:rPr lang="fr-FR" dirty="0" smtClean="0"/>
              <a:t>: </a:t>
            </a:r>
            <a:endParaRPr lang="fr-FR" dirty="0"/>
          </a:p>
          <a:p>
            <a:r>
              <a:rPr lang="fr-FR" dirty="0" smtClean="0"/>
              <a:t>Lors de l’installation, nous avons paramétrés les services de SQL Server en démarrage manuel, afin de ne pas surcharger votre PC en dehors des périodes de développent.</a:t>
            </a:r>
          </a:p>
          <a:p>
            <a:pPr marL="342900" indent="-342900">
              <a:buFont typeface="+mj-lt"/>
              <a:buAutoNum type="arabicPeriod"/>
            </a:pPr>
            <a:r>
              <a:rPr lang="fr-FR" dirty="0" smtClean="0"/>
              <a:t>Avant de développer, il faudra démarrer les services associés à SQL Server.</a:t>
            </a:r>
          </a:p>
          <a:p>
            <a:pPr marL="342900" indent="-342900">
              <a:buFont typeface="+mj-lt"/>
              <a:buAutoNum type="arabicPeriod"/>
            </a:pPr>
            <a:r>
              <a:rPr lang="fr-FR" dirty="0" smtClean="0"/>
              <a:t>En fin de développement, vous pouvez les arrêter.</a:t>
            </a: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152" y="2491288"/>
            <a:ext cx="2705100" cy="1362075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5936771" y="3273747"/>
            <a:ext cx="2595669" cy="3712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/>
          <p:cNvSpPr/>
          <p:nvPr/>
        </p:nvSpPr>
        <p:spPr>
          <a:xfrm>
            <a:off x="5936771" y="2480122"/>
            <a:ext cx="2595669" cy="6000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04588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/>
          <p:cNvSpPr txBox="1"/>
          <p:nvPr/>
        </p:nvSpPr>
        <p:spPr>
          <a:xfrm>
            <a:off x="179512" y="200829"/>
            <a:ext cx="1656184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fr-FR"/>
            </a:defPPr>
            <a:lvl1pPr>
              <a:defRPr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fr-FR" dirty="0" smtClean="0"/>
              <a:t>Installation - 12</a:t>
            </a:r>
            <a:endParaRPr lang="fr-FR" dirty="0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2537622"/>
            <a:ext cx="5832648" cy="40597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251520" y="764704"/>
            <a:ext cx="873235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/>
              <a:t>Tester son installation avec </a:t>
            </a:r>
            <a:r>
              <a:rPr lang="fr-FR" b="1" dirty="0" smtClean="0"/>
              <a:t>SSMS :</a:t>
            </a:r>
          </a:p>
          <a:p>
            <a:endParaRPr lang="fr-FR" b="1" dirty="0"/>
          </a:p>
          <a:p>
            <a:r>
              <a:rPr lang="fr-FR" dirty="0" smtClean="0"/>
              <a:t>         Vérifier que les services de SQL Server soient démarrés.</a:t>
            </a:r>
            <a:endParaRPr lang="fr-FR" dirty="0"/>
          </a:p>
          <a:p>
            <a:endParaRPr lang="fr-FR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smtClean="0"/>
              <a:t>Sous Windows 7 </a:t>
            </a:r>
            <a:r>
              <a:rPr lang="fr-FR" dirty="0" smtClean="0"/>
              <a:t>: Bouton « </a:t>
            </a:r>
            <a:r>
              <a:rPr lang="fr-FR" b="1" dirty="0" smtClean="0"/>
              <a:t>Démarrer</a:t>
            </a:r>
            <a:r>
              <a:rPr lang="fr-FR" dirty="0" smtClean="0"/>
              <a:t> » &gt; </a:t>
            </a:r>
            <a:r>
              <a:rPr lang="fr-FR" b="1" dirty="0" smtClean="0"/>
              <a:t>Applications</a:t>
            </a:r>
            <a:r>
              <a:rPr lang="fr-FR" dirty="0" smtClean="0"/>
              <a:t> &gt; </a:t>
            </a:r>
            <a:r>
              <a:rPr lang="fr-FR" b="1" dirty="0" smtClean="0"/>
              <a:t>SQL Server 2014 </a:t>
            </a:r>
            <a:r>
              <a:rPr lang="fr-FR" dirty="0" smtClean="0"/>
              <a:t>&gt; </a:t>
            </a:r>
            <a:r>
              <a:rPr lang="fr-FR" b="1" dirty="0" smtClean="0"/>
              <a:t>SSMS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/>
              <a:t>Sous Windows 8 </a:t>
            </a:r>
            <a:r>
              <a:rPr lang="fr-FR" dirty="0"/>
              <a:t>: </a:t>
            </a:r>
            <a:r>
              <a:rPr lang="fr-FR" dirty="0" smtClean="0"/>
              <a:t>Lancer la tuile </a:t>
            </a:r>
            <a:r>
              <a:rPr lang="fr-FR" b="1" dirty="0" smtClean="0"/>
              <a:t>SSMS  </a:t>
            </a:r>
          </a:p>
        </p:txBody>
      </p:sp>
      <p:pic>
        <p:nvPicPr>
          <p:cNvPr id="1026" name="Picture 2" descr="http://www.adhd-app.com/wp-content/uploads/2013/02/attention.pn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014" y="1268760"/>
            <a:ext cx="565807" cy="490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ZoneTexte 7"/>
          <p:cNvSpPr txBox="1"/>
          <p:nvPr/>
        </p:nvSpPr>
        <p:spPr>
          <a:xfrm>
            <a:off x="7596336" y="107340"/>
            <a:ext cx="1219757" cy="3693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dirty="0" smtClean="0"/>
              <a:t>Obligatoire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17282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/>
          <p:cNvSpPr txBox="1"/>
          <p:nvPr/>
        </p:nvSpPr>
        <p:spPr>
          <a:xfrm>
            <a:off x="179512" y="200829"/>
            <a:ext cx="1656184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fr-FR"/>
            </a:defPPr>
            <a:lvl1pPr>
              <a:defRPr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fr-FR" dirty="0" smtClean="0"/>
              <a:t>Installation - 13</a:t>
            </a:r>
            <a:endParaRPr lang="fr-FR" dirty="0"/>
          </a:p>
        </p:txBody>
      </p:sp>
      <p:sp>
        <p:nvSpPr>
          <p:cNvPr id="9" name="Rectangle 8"/>
          <p:cNvSpPr/>
          <p:nvPr/>
        </p:nvSpPr>
        <p:spPr>
          <a:xfrm>
            <a:off x="251520" y="911746"/>
            <a:ext cx="4608512" cy="23775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/>
              <a:t>Ecran de connexion SSMS</a:t>
            </a:r>
            <a:endParaRPr lang="fr-FR" b="1" dirty="0"/>
          </a:p>
          <a:p>
            <a:pPr>
              <a:spcBef>
                <a:spcPts val="300"/>
              </a:spcBef>
              <a:spcAft>
                <a:spcPts val="300"/>
              </a:spcAft>
            </a:pPr>
            <a:endParaRPr lang="fr-FR" b="1" dirty="0" smtClean="0"/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fr-FR" b="1" dirty="0" smtClean="0"/>
              <a:t>Pour tester la base SQL Server :</a:t>
            </a: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fr-FR" b="1" dirty="0" smtClean="0"/>
              <a:t>Server type : </a:t>
            </a:r>
            <a:r>
              <a:rPr lang="fr-FR" dirty="0" smtClean="0"/>
              <a:t>« </a:t>
            </a:r>
            <a:r>
              <a:rPr lang="fr-FR" dirty="0" err="1" smtClean="0"/>
              <a:t>Database</a:t>
            </a:r>
            <a:r>
              <a:rPr lang="fr-FR" dirty="0" smtClean="0"/>
              <a:t> </a:t>
            </a:r>
            <a:r>
              <a:rPr lang="fr-FR" dirty="0" err="1" smtClean="0"/>
              <a:t>engine</a:t>
            </a:r>
            <a:r>
              <a:rPr lang="fr-FR" dirty="0" smtClean="0"/>
              <a:t> »</a:t>
            </a: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fr-FR" b="1" dirty="0" smtClean="0"/>
              <a:t>Server </a:t>
            </a:r>
            <a:r>
              <a:rPr lang="fr-FR" b="1" dirty="0" err="1" smtClean="0"/>
              <a:t>name</a:t>
            </a:r>
            <a:r>
              <a:rPr lang="fr-FR" b="1" dirty="0" smtClean="0"/>
              <a:t> </a:t>
            </a:r>
            <a:r>
              <a:rPr lang="fr-FR" dirty="0" smtClean="0"/>
              <a:t>: Nom de votre PC</a:t>
            </a: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fr-FR" b="1" dirty="0" err="1" smtClean="0"/>
              <a:t>Authentication</a:t>
            </a:r>
            <a:r>
              <a:rPr lang="fr-FR" b="1" dirty="0" smtClean="0"/>
              <a:t> </a:t>
            </a:r>
            <a:r>
              <a:rPr lang="fr-FR" dirty="0" smtClean="0"/>
              <a:t>: </a:t>
            </a:r>
            <a:r>
              <a:rPr lang="fr-FR" dirty="0"/>
              <a:t>« Windows </a:t>
            </a:r>
            <a:r>
              <a:rPr lang="fr-FR" dirty="0" err="1"/>
              <a:t>authentication</a:t>
            </a:r>
            <a:r>
              <a:rPr lang="fr-FR" dirty="0"/>
              <a:t> »</a:t>
            </a:r>
          </a:p>
        </p:txBody>
      </p:sp>
      <p:sp>
        <p:nvSpPr>
          <p:cNvPr id="8" name="Rectangle 7"/>
          <p:cNvSpPr/>
          <p:nvPr/>
        </p:nvSpPr>
        <p:spPr>
          <a:xfrm>
            <a:off x="265222" y="4241120"/>
            <a:ext cx="4032448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fr-FR" b="1" dirty="0" smtClean="0"/>
              <a:t>Pour tester la base OLAP – SSAS :</a:t>
            </a: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fr-FR" b="1" dirty="0" smtClean="0"/>
              <a:t>Server type : </a:t>
            </a:r>
            <a:r>
              <a:rPr lang="fr-FR" dirty="0" smtClean="0"/>
              <a:t>« </a:t>
            </a:r>
            <a:r>
              <a:rPr lang="fr-FR" dirty="0" err="1" smtClean="0"/>
              <a:t>Analysis</a:t>
            </a:r>
            <a:r>
              <a:rPr lang="fr-FR" dirty="0" smtClean="0"/>
              <a:t> Services »</a:t>
            </a: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fr-FR" b="1" dirty="0" smtClean="0"/>
              <a:t>Server </a:t>
            </a:r>
            <a:r>
              <a:rPr lang="fr-FR" b="1" dirty="0" err="1" smtClean="0"/>
              <a:t>name</a:t>
            </a:r>
            <a:r>
              <a:rPr lang="fr-FR" b="1" dirty="0" smtClean="0"/>
              <a:t> </a:t>
            </a:r>
            <a:r>
              <a:rPr lang="fr-FR" dirty="0"/>
              <a:t>: Nom de votre </a:t>
            </a:r>
            <a:r>
              <a:rPr lang="fr-FR" dirty="0" smtClean="0"/>
              <a:t>PC</a:t>
            </a: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fr-FR" b="1" dirty="0" err="1" smtClean="0"/>
              <a:t>Authentication</a:t>
            </a:r>
            <a:r>
              <a:rPr lang="fr-FR" b="1" dirty="0" smtClean="0"/>
              <a:t> </a:t>
            </a:r>
            <a:r>
              <a:rPr lang="fr-FR" dirty="0"/>
              <a:t> </a:t>
            </a:r>
            <a:r>
              <a:rPr lang="fr-FR" dirty="0" smtClean="0"/>
              <a:t>: « Windows </a:t>
            </a:r>
            <a:r>
              <a:rPr lang="fr-FR" dirty="0" err="1" smtClean="0"/>
              <a:t>authentication</a:t>
            </a:r>
            <a:r>
              <a:rPr lang="fr-FR" dirty="0" smtClean="0"/>
              <a:t> »</a:t>
            </a: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32" y="836712"/>
            <a:ext cx="3744416" cy="2844397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32" y="3798040"/>
            <a:ext cx="3744416" cy="2880978"/>
          </a:xfrm>
          <a:prstGeom prst="rect">
            <a:avLst/>
          </a:prstGeom>
        </p:spPr>
      </p:pic>
      <p:sp>
        <p:nvSpPr>
          <p:cNvPr id="10" name="ZoneTexte 9"/>
          <p:cNvSpPr txBox="1"/>
          <p:nvPr/>
        </p:nvSpPr>
        <p:spPr>
          <a:xfrm>
            <a:off x="7596336" y="107340"/>
            <a:ext cx="1219757" cy="3693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dirty="0" smtClean="0"/>
              <a:t>Obligatoire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16606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1296174" y="2348880"/>
            <a:ext cx="6984776" cy="1323439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4000" dirty="0" smtClean="0"/>
              <a:t>DEPLOIEMENT </a:t>
            </a:r>
            <a:endParaRPr lang="fr-FR" sz="4000" dirty="0"/>
          </a:p>
          <a:p>
            <a:pPr algn="ctr"/>
            <a:r>
              <a:rPr lang="fr-FR" sz="4000" dirty="0" err="1" smtClean="0"/>
              <a:t>Datawarehouse</a:t>
            </a:r>
            <a:endParaRPr lang="fr-FR" sz="4000" dirty="0" smtClean="0"/>
          </a:p>
        </p:txBody>
      </p:sp>
    </p:spTree>
    <p:extLst>
      <p:ext uri="{BB962C8B-B14F-4D97-AF65-F5344CB8AC3E}">
        <p14:creationId xmlns:p14="http://schemas.microsoft.com/office/powerpoint/2010/main" val="1840588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/>
          <p:cNvSpPr txBox="1"/>
          <p:nvPr/>
        </p:nvSpPr>
        <p:spPr>
          <a:xfrm>
            <a:off x="179512" y="200829"/>
            <a:ext cx="1656184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fr-FR"/>
            </a:defPPr>
            <a:lvl1pPr>
              <a:defRPr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fr-FR" dirty="0" smtClean="0"/>
              <a:t>Configuration</a:t>
            </a:r>
            <a:endParaRPr lang="fr-FR" dirty="0"/>
          </a:p>
        </p:txBody>
      </p:sp>
      <p:sp>
        <p:nvSpPr>
          <p:cNvPr id="9" name="Rectangle 8"/>
          <p:cNvSpPr/>
          <p:nvPr/>
        </p:nvSpPr>
        <p:spPr>
          <a:xfrm>
            <a:off x="251520" y="911746"/>
            <a:ext cx="8064896" cy="37164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/>
              <a:t>Construction de la base d’entrepôt de données :</a:t>
            </a:r>
            <a:endParaRPr lang="fr-FR" b="1" dirty="0"/>
          </a:p>
          <a:p>
            <a:pPr>
              <a:spcBef>
                <a:spcPts val="300"/>
              </a:spcBef>
              <a:spcAft>
                <a:spcPts val="300"/>
              </a:spcAft>
            </a:pPr>
            <a:endParaRPr lang="fr-FR" b="1" dirty="0" smtClean="0"/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fr-FR" dirty="0" smtClean="0"/>
              <a:t>Pour « simuler » un jeu de données, le projet ODE met à disposition sous </a:t>
            </a:r>
            <a:r>
              <a:rPr lang="fr-FR" dirty="0" err="1" smtClean="0"/>
              <a:t>GitHub</a:t>
            </a:r>
            <a:r>
              <a:rPr lang="fr-FR" dirty="0" smtClean="0"/>
              <a:t> deux méthodes de remplissage de la base relationnelle SQL Server 2014, qui servira d’entrepôt de données.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endParaRPr lang="fr-FR" b="1" dirty="0" smtClean="0"/>
          </a:p>
          <a:p>
            <a:pPr marL="0" lvl="1">
              <a:spcBef>
                <a:spcPts val="300"/>
              </a:spcBef>
              <a:spcAft>
                <a:spcPts val="300"/>
              </a:spcAft>
            </a:pPr>
            <a:r>
              <a:rPr lang="fr-FR" b="1" u="sng" dirty="0" smtClean="0"/>
              <a:t>Méthode </a:t>
            </a:r>
            <a:r>
              <a:rPr lang="fr-FR" b="1" u="sng" dirty="0"/>
              <a:t>1</a:t>
            </a:r>
            <a:r>
              <a:rPr lang="fr-FR" dirty="0"/>
              <a:t> : Passer les scripts de création de base de données, puis de remplissage</a:t>
            </a:r>
          </a:p>
          <a:p>
            <a:pPr marL="742950" lvl="1" indent="-285750">
              <a:spcBef>
                <a:spcPts val="300"/>
              </a:spcBef>
              <a:spcAft>
                <a:spcPts val="300"/>
              </a:spcAft>
              <a:buFont typeface="Wingdings" pitchFamily="2" charset="2"/>
              <a:buChar char="Ø"/>
            </a:pPr>
            <a:r>
              <a:rPr lang="fr-FR" dirty="0">
                <a:solidFill>
                  <a:srgbClr val="00B050"/>
                </a:solidFill>
              </a:rPr>
              <a:t>Assez long lorsqu’on traite de fortes volumétries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endParaRPr lang="fr-FR" dirty="0" smtClean="0"/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fr-FR" b="1" u="sng" dirty="0" smtClean="0"/>
              <a:t>Méthode 2 </a:t>
            </a:r>
            <a:r>
              <a:rPr lang="fr-FR" b="1" dirty="0" smtClean="0"/>
              <a:t>: </a:t>
            </a:r>
            <a:r>
              <a:rPr lang="fr-FR" dirty="0" smtClean="0"/>
              <a:t>Restaurer un backup fourni de l’entrepôt</a:t>
            </a:r>
          </a:p>
          <a:p>
            <a:pPr marL="742950" lvl="1" indent="-285750">
              <a:spcBef>
                <a:spcPts val="300"/>
              </a:spcBef>
              <a:spcAft>
                <a:spcPts val="300"/>
              </a:spcAft>
              <a:buFont typeface="Wingdings" pitchFamily="2" charset="2"/>
              <a:buChar char="Ø"/>
            </a:pPr>
            <a:r>
              <a:rPr lang="fr-FR" dirty="0">
                <a:solidFill>
                  <a:srgbClr val="00B050"/>
                </a:solidFill>
              </a:rPr>
              <a:t>Rapide mais écrasera la base existante</a:t>
            </a:r>
          </a:p>
        </p:txBody>
      </p:sp>
    </p:spTree>
    <p:extLst>
      <p:ext uri="{BB962C8B-B14F-4D97-AF65-F5344CB8AC3E}">
        <p14:creationId xmlns:p14="http://schemas.microsoft.com/office/powerpoint/2010/main" val="2928272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51520" y="911746"/>
            <a:ext cx="8064896" cy="5847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u="sng" dirty="0" smtClean="0"/>
              <a:t>Etape 1 </a:t>
            </a:r>
            <a:r>
              <a:rPr lang="fr-FR" dirty="0" smtClean="0"/>
              <a:t>: Création du schéma de l’entrepôt de données.</a:t>
            </a:r>
          </a:p>
          <a:p>
            <a:r>
              <a:rPr lang="fr-FR" dirty="0" smtClean="0"/>
              <a:t>Récupérer le script de création du schéma sous </a:t>
            </a:r>
            <a:r>
              <a:rPr lang="fr-FR" dirty="0" err="1" smtClean="0"/>
              <a:t>GitHub</a:t>
            </a:r>
            <a:r>
              <a:rPr lang="fr-FR" dirty="0" smtClean="0"/>
              <a:t> :</a:t>
            </a:r>
          </a:p>
          <a:p>
            <a:pPr lvl="1"/>
            <a:r>
              <a:rPr lang="fr-FR" dirty="0" err="1">
                <a:solidFill>
                  <a:schemeClr val="tx2"/>
                </a:solidFill>
              </a:rPr>
              <a:t>Script_Remplissage_DWH.sql</a:t>
            </a:r>
            <a:endParaRPr lang="fr-FR" dirty="0" smtClean="0">
              <a:solidFill>
                <a:schemeClr val="tx2"/>
              </a:solidFill>
            </a:endParaRPr>
          </a:p>
          <a:p>
            <a:pPr lvl="1"/>
            <a:endParaRPr lang="fr-FR" dirty="0" smtClean="0"/>
          </a:p>
          <a:p>
            <a:r>
              <a:rPr lang="fr-FR" dirty="0" smtClean="0"/>
              <a:t>Ouvrir ce script avec SSMS, se connecter au serveur de base de données</a:t>
            </a:r>
          </a:p>
          <a:p>
            <a:endParaRPr lang="fr-FR" dirty="0" smtClean="0"/>
          </a:p>
          <a:p>
            <a:r>
              <a:rPr lang="fr-FR" b="1" dirty="0" smtClean="0"/>
              <a:t>Ligne </a:t>
            </a:r>
            <a:r>
              <a:rPr lang="fr-FR" b="1" dirty="0"/>
              <a:t>24 </a:t>
            </a:r>
            <a:r>
              <a:rPr lang="fr-FR" dirty="0"/>
              <a:t>: Il faut modifier le script pour faire pointer la variable « </a:t>
            </a:r>
            <a:r>
              <a:rPr lang="fr-FR" dirty="0" err="1" smtClean="0"/>
              <a:t>OdeDwhPath</a:t>
            </a:r>
            <a:r>
              <a:rPr lang="fr-FR" dirty="0"/>
              <a:t> » vers votre répertoire </a:t>
            </a:r>
            <a:r>
              <a:rPr lang="fr-FR" dirty="0" smtClean="0"/>
              <a:t>/DATA de SQL Server. </a:t>
            </a:r>
            <a:r>
              <a:rPr lang="fr-FR" dirty="0"/>
              <a:t>Par exemple </a:t>
            </a:r>
            <a:r>
              <a:rPr lang="fr-FR" dirty="0" smtClean="0"/>
              <a:t>:</a:t>
            </a:r>
          </a:p>
          <a:p>
            <a:pPr lvl="1"/>
            <a:r>
              <a:rPr lang="fr-FR" sz="1400" dirty="0">
                <a:solidFill>
                  <a:schemeClr val="tx2"/>
                </a:solidFill>
                <a:latin typeface="Consolas" panose="020B0609020204030204" pitchFamily="49" charset="0"/>
              </a:rPr>
              <a:t>:</a:t>
            </a:r>
            <a:r>
              <a:rPr lang="fr-FR" sz="1400" dirty="0" err="1">
                <a:solidFill>
                  <a:schemeClr val="tx2"/>
                </a:solidFill>
                <a:latin typeface="Consolas" panose="020B0609020204030204" pitchFamily="49" charset="0"/>
              </a:rPr>
              <a:t>setvar</a:t>
            </a:r>
            <a:r>
              <a:rPr lang="fr-FR" sz="1400" dirty="0">
                <a:solidFill>
                  <a:schemeClr val="tx2"/>
                </a:solidFill>
                <a:latin typeface="Consolas" panose="020B0609020204030204" pitchFamily="49" charset="0"/>
              </a:rPr>
              <a:t> </a:t>
            </a:r>
            <a:r>
              <a:rPr lang="fr-FR" sz="1400" dirty="0" err="1">
                <a:solidFill>
                  <a:schemeClr val="tx2"/>
                </a:solidFill>
                <a:latin typeface="Consolas" panose="020B0609020204030204" pitchFamily="49" charset="0"/>
              </a:rPr>
              <a:t>OdeDwhPath</a:t>
            </a:r>
            <a:r>
              <a:rPr lang="fr-FR" sz="1400" dirty="0">
                <a:solidFill>
                  <a:schemeClr val="tx2"/>
                </a:solidFill>
                <a:latin typeface="Consolas" panose="020B0609020204030204" pitchFamily="49" charset="0"/>
              </a:rPr>
              <a:t> "Y:\</a:t>
            </a:r>
            <a:r>
              <a:rPr lang="fr-FR" sz="1400" dirty="0" smtClean="0">
                <a:solidFill>
                  <a:schemeClr val="tx2"/>
                </a:solidFill>
                <a:latin typeface="Consolas" panose="020B0609020204030204" pitchFamily="49" charset="0"/>
              </a:rPr>
              <a:t>OLTP\MSSQL12.MSSQLSERVER\MSSQL\DATA\"</a:t>
            </a:r>
            <a:endParaRPr lang="fr-FR" sz="1400" dirty="0">
              <a:solidFill>
                <a:schemeClr val="tx2"/>
              </a:solidFill>
            </a:endParaRPr>
          </a:p>
          <a:p>
            <a:endParaRPr lang="fr-FR" dirty="0" smtClean="0"/>
          </a:p>
          <a:p>
            <a:r>
              <a:rPr lang="fr-FR" dirty="0" smtClean="0"/>
              <a:t>Activer le mode « Script » :</a:t>
            </a:r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 smtClean="0"/>
          </a:p>
          <a:p>
            <a:r>
              <a:rPr lang="fr-FR" dirty="0" smtClean="0"/>
              <a:t>Sélectionner tout le script puis l’exécuter : Touche F5 ou icone </a:t>
            </a:r>
          </a:p>
          <a:p>
            <a:endParaRPr lang="fr-FR" b="1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3940788"/>
            <a:ext cx="2428825" cy="1859657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2786" y="3835623"/>
            <a:ext cx="2508936" cy="206998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664726" y="5508403"/>
            <a:ext cx="534388" cy="199428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5"/>
          <p:cNvSpPr txBox="1"/>
          <p:nvPr/>
        </p:nvSpPr>
        <p:spPr>
          <a:xfrm>
            <a:off x="179512" y="200829"/>
            <a:ext cx="2304256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fr-FR"/>
            </a:defPPr>
            <a:lvl1pPr>
              <a:defRPr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fr-FR" dirty="0" smtClean="0"/>
              <a:t>Méthode 1 : Scripts</a:t>
            </a:r>
            <a:endParaRPr lang="fr-FR" dirty="0"/>
          </a:p>
        </p:txBody>
      </p:sp>
      <p:sp>
        <p:nvSpPr>
          <p:cNvPr id="5" name="Rectangle 4"/>
          <p:cNvSpPr/>
          <p:nvPr/>
        </p:nvSpPr>
        <p:spPr>
          <a:xfrm>
            <a:off x="5652120" y="5508403"/>
            <a:ext cx="2076888" cy="216024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6105" y="6175931"/>
            <a:ext cx="304800" cy="25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52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/>
          <p:cNvSpPr txBox="1"/>
          <p:nvPr/>
        </p:nvSpPr>
        <p:spPr>
          <a:xfrm>
            <a:off x="107504" y="107340"/>
            <a:ext cx="4811510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fr-FR" dirty="0" smtClean="0"/>
              <a:t>Architecture de la chaine de Business Intelligence</a:t>
            </a:r>
            <a:endParaRPr lang="fr-FR" dirty="0"/>
          </a:p>
        </p:txBody>
      </p:sp>
      <p:sp>
        <p:nvSpPr>
          <p:cNvPr id="2" name="Rectangle à coins arrondis 1"/>
          <p:cNvSpPr/>
          <p:nvPr/>
        </p:nvSpPr>
        <p:spPr>
          <a:xfrm>
            <a:off x="395536" y="2060848"/>
            <a:ext cx="1080120" cy="7200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F</a:t>
            </a:r>
            <a:r>
              <a:rPr lang="fr-FR" dirty="0" smtClean="0"/>
              <a:t>ichier</a:t>
            </a:r>
          </a:p>
          <a:p>
            <a:pPr algn="ctr"/>
            <a:r>
              <a:rPr lang="fr-FR" dirty="0" smtClean="0"/>
              <a:t>ACCESS</a:t>
            </a:r>
            <a:endParaRPr lang="fr-FR" dirty="0"/>
          </a:p>
        </p:txBody>
      </p:sp>
      <p:sp>
        <p:nvSpPr>
          <p:cNvPr id="7" name="Rectangle à coins arrondis 6"/>
          <p:cNvSpPr/>
          <p:nvPr/>
        </p:nvSpPr>
        <p:spPr>
          <a:xfrm>
            <a:off x="395536" y="3429000"/>
            <a:ext cx="1080120" cy="7200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F</a:t>
            </a:r>
            <a:r>
              <a:rPr lang="fr-FR" dirty="0" smtClean="0"/>
              <a:t>ichier</a:t>
            </a:r>
          </a:p>
          <a:p>
            <a:pPr algn="ctr"/>
            <a:r>
              <a:rPr lang="fr-FR" dirty="0" smtClean="0"/>
              <a:t>EXCEL</a:t>
            </a:r>
            <a:endParaRPr lang="fr-FR" dirty="0"/>
          </a:p>
        </p:txBody>
      </p:sp>
      <p:sp>
        <p:nvSpPr>
          <p:cNvPr id="9" name="Rectangle à coins arrondis 8"/>
          <p:cNvSpPr/>
          <p:nvPr/>
        </p:nvSpPr>
        <p:spPr>
          <a:xfrm>
            <a:off x="389866" y="4869160"/>
            <a:ext cx="1080120" cy="7200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Fichier</a:t>
            </a:r>
          </a:p>
          <a:p>
            <a:pPr algn="ctr"/>
            <a:r>
              <a:rPr lang="fr-FR" dirty="0" smtClean="0"/>
              <a:t>CSV</a:t>
            </a:r>
            <a:endParaRPr lang="fr-FR" dirty="0"/>
          </a:p>
        </p:txBody>
      </p:sp>
      <p:sp>
        <p:nvSpPr>
          <p:cNvPr id="10" name="Rectangle à coins arrondis 9"/>
          <p:cNvSpPr/>
          <p:nvPr/>
        </p:nvSpPr>
        <p:spPr>
          <a:xfrm>
            <a:off x="1973199" y="3363342"/>
            <a:ext cx="1080120" cy="86409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SSIS</a:t>
            </a:r>
            <a:endParaRPr lang="fr-FR" dirty="0"/>
          </a:p>
        </p:txBody>
      </p:sp>
      <p:sp>
        <p:nvSpPr>
          <p:cNvPr id="13" name="Rectangle à coins arrondis 12"/>
          <p:cNvSpPr/>
          <p:nvPr/>
        </p:nvSpPr>
        <p:spPr>
          <a:xfrm>
            <a:off x="3563887" y="3356992"/>
            <a:ext cx="1440160" cy="86409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Entrepôt de données</a:t>
            </a:r>
          </a:p>
          <a:p>
            <a:pPr algn="ctr"/>
            <a:r>
              <a:rPr lang="fr-FR" dirty="0" smtClean="0"/>
              <a:t>SQL SERVER</a:t>
            </a:r>
            <a:endParaRPr lang="fr-FR" dirty="0"/>
          </a:p>
        </p:txBody>
      </p:sp>
      <p:sp>
        <p:nvSpPr>
          <p:cNvPr id="14" name="Rectangle à coins arrondis 13"/>
          <p:cNvSpPr/>
          <p:nvPr/>
        </p:nvSpPr>
        <p:spPr>
          <a:xfrm>
            <a:off x="5220071" y="3356992"/>
            <a:ext cx="1224136" cy="86409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Base OLAP</a:t>
            </a:r>
          </a:p>
          <a:p>
            <a:pPr algn="ctr"/>
            <a:r>
              <a:rPr lang="fr-FR" dirty="0" smtClean="0"/>
              <a:t>SSAS</a:t>
            </a:r>
            <a:endParaRPr lang="fr-FR" dirty="0"/>
          </a:p>
        </p:txBody>
      </p:sp>
      <p:sp>
        <p:nvSpPr>
          <p:cNvPr id="15" name="Rectangle à coins arrondis 14"/>
          <p:cNvSpPr/>
          <p:nvPr/>
        </p:nvSpPr>
        <p:spPr>
          <a:xfrm>
            <a:off x="7308304" y="3356992"/>
            <a:ext cx="1584176" cy="86409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Reporting</a:t>
            </a:r>
          </a:p>
          <a:p>
            <a:pPr algn="ctr"/>
            <a:r>
              <a:rPr lang="fr-FR" dirty="0" smtClean="0"/>
              <a:t>SSRS</a:t>
            </a:r>
            <a:endParaRPr lang="fr-FR" dirty="0"/>
          </a:p>
        </p:txBody>
      </p:sp>
      <p:sp>
        <p:nvSpPr>
          <p:cNvPr id="17" name="Rectangle à coins arrondis 16"/>
          <p:cNvSpPr/>
          <p:nvPr/>
        </p:nvSpPr>
        <p:spPr>
          <a:xfrm>
            <a:off x="4175955" y="4725144"/>
            <a:ext cx="1872208" cy="86409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Moteur de calcul d’agrégats C#</a:t>
            </a:r>
            <a:endParaRPr lang="fr-FR" dirty="0"/>
          </a:p>
        </p:txBody>
      </p:sp>
      <p:cxnSp>
        <p:nvCxnSpPr>
          <p:cNvPr id="20" name="Connecteur droit avec flèche 19"/>
          <p:cNvCxnSpPr>
            <a:stCxn id="10" idx="3"/>
            <a:endCxn id="13" idx="1"/>
          </p:cNvCxnSpPr>
          <p:nvPr/>
        </p:nvCxnSpPr>
        <p:spPr>
          <a:xfrm flipV="1">
            <a:off x="3053319" y="3789040"/>
            <a:ext cx="510568" cy="635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2" name="Connecteur droit avec flèche 21"/>
          <p:cNvCxnSpPr>
            <a:stCxn id="13" idx="3"/>
            <a:endCxn id="14" idx="1"/>
          </p:cNvCxnSpPr>
          <p:nvPr/>
        </p:nvCxnSpPr>
        <p:spPr>
          <a:xfrm>
            <a:off x="5004047" y="3789040"/>
            <a:ext cx="216024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8" name="Connecteur en angle 27"/>
          <p:cNvCxnSpPr>
            <a:stCxn id="2" idx="3"/>
            <a:endCxn id="10" idx="1"/>
          </p:cNvCxnSpPr>
          <p:nvPr/>
        </p:nvCxnSpPr>
        <p:spPr>
          <a:xfrm>
            <a:off x="1475656" y="2420888"/>
            <a:ext cx="497543" cy="1374502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Connecteur en angle 29"/>
          <p:cNvCxnSpPr>
            <a:stCxn id="7" idx="3"/>
            <a:endCxn id="10" idx="1"/>
          </p:cNvCxnSpPr>
          <p:nvPr/>
        </p:nvCxnSpPr>
        <p:spPr>
          <a:xfrm>
            <a:off x="1475656" y="3789040"/>
            <a:ext cx="497543" cy="6350"/>
          </a:xfrm>
          <a:prstGeom prst="bentConnector3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24" name="Connecteur en angle 1023"/>
          <p:cNvCxnSpPr>
            <a:stCxn id="9" idx="3"/>
            <a:endCxn id="10" idx="1"/>
          </p:cNvCxnSpPr>
          <p:nvPr/>
        </p:nvCxnSpPr>
        <p:spPr>
          <a:xfrm flipV="1">
            <a:off x="1469986" y="3795390"/>
            <a:ext cx="503213" cy="143381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32" name="Rectangle 1031"/>
          <p:cNvSpPr/>
          <p:nvPr/>
        </p:nvSpPr>
        <p:spPr>
          <a:xfrm>
            <a:off x="179512" y="1412776"/>
            <a:ext cx="3024336" cy="4464496"/>
          </a:xfrm>
          <a:prstGeom prst="rect">
            <a:avLst/>
          </a:prstGeom>
          <a:noFill/>
          <a:ln w="25400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Rectangle 40"/>
          <p:cNvSpPr/>
          <p:nvPr/>
        </p:nvSpPr>
        <p:spPr>
          <a:xfrm>
            <a:off x="3347863" y="1412776"/>
            <a:ext cx="3312369" cy="4464496"/>
          </a:xfrm>
          <a:prstGeom prst="rect">
            <a:avLst/>
          </a:prstGeom>
          <a:noFill/>
          <a:ln w="25400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Rectangle 41"/>
          <p:cNvSpPr/>
          <p:nvPr/>
        </p:nvSpPr>
        <p:spPr>
          <a:xfrm>
            <a:off x="6804248" y="1412776"/>
            <a:ext cx="2292057" cy="4464496"/>
          </a:xfrm>
          <a:prstGeom prst="rect">
            <a:avLst/>
          </a:prstGeom>
          <a:noFill/>
          <a:ln w="25400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ZoneTexte 42"/>
          <p:cNvSpPr txBox="1"/>
          <p:nvPr/>
        </p:nvSpPr>
        <p:spPr>
          <a:xfrm>
            <a:off x="1547664" y="1531043"/>
            <a:ext cx="732279" cy="369332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b="1" dirty="0" smtClean="0"/>
              <a:t>ETL</a:t>
            </a:r>
            <a:endParaRPr lang="fr-FR" b="1" dirty="0"/>
          </a:p>
        </p:txBody>
      </p:sp>
      <p:sp>
        <p:nvSpPr>
          <p:cNvPr id="44" name="ZoneTexte 43"/>
          <p:cNvSpPr txBox="1"/>
          <p:nvPr/>
        </p:nvSpPr>
        <p:spPr>
          <a:xfrm>
            <a:off x="7308304" y="1516142"/>
            <a:ext cx="1440159" cy="369332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b="1" dirty="0" smtClean="0"/>
              <a:t>REPORTING</a:t>
            </a:r>
            <a:endParaRPr lang="fr-FR" b="1" dirty="0"/>
          </a:p>
        </p:txBody>
      </p:sp>
      <p:sp>
        <p:nvSpPr>
          <p:cNvPr id="45" name="ZoneTexte 44"/>
          <p:cNvSpPr txBox="1"/>
          <p:nvPr/>
        </p:nvSpPr>
        <p:spPr>
          <a:xfrm>
            <a:off x="4283967" y="1516142"/>
            <a:ext cx="1654681" cy="36933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b="1" dirty="0" smtClean="0"/>
              <a:t>DWH / CUBES</a:t>
            </a:r>
            <a:endParaRPr lang="fr-FR" b="1" dirty="0"/>
          </a:p>
        </p:txBody>
      </p:sp>
      <p:cxnSp>
        <p:nvCxnSpPr>
          <p:cNvPr id="1034" name="Connecteur droit avec flèche 1033"/>
          <p:cNvCxnSpPr>
            <a:stCxn id="14" idx="3"/>
            <a:endCxn id="15" idx="1"/>
          </p:cNvCxnSpPr>
          <p:nvPr/>
        </p:nvCxnSpPr>
        <p:spPr>
          <a:xfrm>
            <a:off x="6444207" y="3789040"/>
            <a:ext cx="864097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44" name="Connecteur en angle 1043"/>
          <p:cNvCxnSpPr>
            <a:stCxn id="17" idx="0"/>
            <a:endCxn id="14" idx="2"/>
          </p:cNvCxnSpPr>
          <p:nvPr/>
        </p:nvCxnSpPr>
        <p:spPr>
          <a:xfrm rot="5400000" flipH="1" flipV="1">
            <a:off x="5220071" y="4113076"/>
            <a:ext cx="504056" cy="720080"/>
          </a:xfrm>
          <a:prstGeom prst="bentConnector3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1" name="Rectangle à coins arrondis 30"/>
          <p:cNvSpPr/>
          <p:nvPr/>
        </p:nvSpPr>
        <p:spPr>
          <a:xfrm>
            <a:off x="7308304" y="4794840"/>
            <a:ext cx="1584176" cy="86409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Business </a:t>
            </a:r>
            <a:r>
              <a:rPr lang="fr-FR" dirty="0" err="1" smtClean="0"/>
              <a:t>Discovery</a:t>
            </a:r>
            <a:r>
              <a:rPr lang="fr-FR" dirty="0" smtClean="0"/>
              <a:t> Excel sur SSAS</a:t>
            </a:r>
          </a:p>
        </p:txBody>
      </p:sp>
      <p:sp>
        <p:nvSpPr>
          <p:cNvPr id="32" name="Rectangle à coins arrondis 31"/>
          <p:cNvSpPr/>
          <p:nvPr/>
        </p:nvSpPr>
        <p:spPr>
          <a:xfrm>
            <a:off x="7308304" y="2060848"/>
            <a:ext cx="1577099" cy="104411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Business </a:t>
            </a:r>
            <a:r>
              <a:rPr lang="fr-FR" dirty="0" err="1" smtClean="0"/>
              <a:t>Discovery</a:t>
            </a:r>
            <a:r>
              <a:rPr lang="fr-FR" dirty="0" smtClean="0"/>
              <a:t> Excel sur entrepôt</a:t>
            </a:r>
          </a:p>
        </p:txBody>
      </p:sp>
      <p:cxnSp>
        <p:nvCxnSpPr>
          <p:cNvPr id="25" name="Connecteur en angle 24"/>
          <p:cNvCxnSpPr>
            <a:stCxn id="13" idx="0"/>
            <a:endCxn id="32" idx="1"/>
          </p:cNvCxnSpPr>
          <p:nvPr/>
        </p:nvCxnSpPr>
        <p:spPr>
          <a:xfrm rot="5400000" flipH="1" flipV="1">
            <a:off x="5409092" y="1457781"/>
            <a:ext cx="774086" cy="3024337"/>
          </a:xfrm>
          <a:prstGeom prst="bentConnector2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5" name="Connecteur en angle 34"/>
          <p:cNvCxnSpPr>
            <a:stCxn id="14" idx="3"/>
            <a:endCxn id="31" idx="1"/>
          </p:cNvCxnSpPr>
          <p:nvPr/>
        </p:nvCxnSpPr>
        <p:spPr>
          <a:xfrm>
            <a:off x="6444207" y="3789040"/>
            <a:ext cx="864097" cy="1437848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7242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/>
          <p:cNvSpPr txBox="1"/>
          <p:nvPr/>
        </p:nvSpPr>
        <p:spPr>
          <a:xfrm>
            <a:off x="179512" y="200829"/>
            <a:ext cx="2304256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fr-FR"/>
            </a:defPPr>
            <a:lvl1pPr>
              <a:defRPr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fr-FR" dirty="0" smtClean="0"/>
              <a:t>Méthode 1 : Scripts</a:t>
            </a:r>
            <a:endParaRPr lang="fr-FR" dirty="0"/>
          </a:p>
        </p:txBody>
      </p:sp>
      <p:sp>
        <p:nvSpPr>
          <p:cNvPr id="9" name="Rectangle 8"/>
          <p:cNvSpPr/>
          <p:nvPr/>
        </p:nvSpPr>
        <p:spPr>
          <a:xfrm>
            <a:off x="251520" y="911746"/>
            <a:ext cx="8784976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u="sng" dirty="0" smtClean="0"/>
              <a:t>Etape 3 </a:t>
            </a:r>
            <a:r>
              <a:rPr lang="fr-FR" dirty="0" smtClean="0"/>
              <a:t>: </a:t>
            </a:r>
            <a:r>
              <a:rPr lang="fr-FR" dirty="0" err="1" smtClean="0"/>
              <a:t>Verifier</a:t>
            </a:r>
            <a:r>
              <a:rPr lang="fr-FR" dirty="0" smtClean="0"/>
              <a:t> le peuplement de l’entrepôt crée à l’étape précédente.</a:t>
            </a:r>
          </a:p>
          <a:p>
            <a:r>
              <a:rPr lang="fr-FR" dirty="0" smtClean="0"/>
              <a:t>Les </a:t>
            </a:r>
            <a:r>
              <a:rPr lang="fr-FR" dirty="0" err="1" smtClean="0"/>
              <a:t>volumetries</a:t>
            </a:r>
            <a:r>
              <a:rPr lang="fr-FR" dirty="0" smtClean="0"/>
              <a:t> sont </a:t>
            </a:r>
            <a:r>
              <a:rPr lang="fr-FR" dirty="0" err="1" smtClean="0"/>
              <a:t>reglées</a:t>
            </a:r>
            <a:r>
              <a:rPr lang="fr-FR" dirty="0" smtClean="0"/>
              <a:t> par variables dans le script de remplissage :</a:t>
            </a:r>
          </a:p>
          <a:p>
            <a:endParaRPr lang="fr-FR" dirty="0">
              <a:solidFill>
                <a:schemeClr val="tx2"/>
              </a:solidFill>
            </a:endParaRPr>
          </a:p>
          <a:p>
            <a:endParaRPr lang="fr-FR" dirty="0" smtClean="0"/>
          </a:p>
          <a:p>
            <a:r>
              <a:rPr lang="fr-FR" dirty="0" smtClean="0"/>
              <a:t>Ainsi que les données de référentiel qui seront chargées (Ex : Villes de France, Catégories de produits…) dans le répertoire :</a:t>
            </a:r>
          </a:p>
          <a:p>
            <a:pPr lvl="1"/>
            <a:r>
              <a:rPr lang="fr-FR" dirty="0">
                <a:solidFill>
                  <a:schemeClr val="tx2"/>
                </a:solidFill>
              </a:rPr>
              <a:t>\Sources\</a:t>
            </a:r>
            <a:r>
              <a:rPr lang="fr-FR" dirty="0" err="1">
                <a:solidFill>
                  <a:schemeClr val="tx2"/>
                </a:solidFill>
              </a:rPr>
              <a:t>Entrepot</a:t>
            </a:r>
            <a:r>
              <a:rPr lang="fr-FR" dirty="0">
                <a:solidFill>
                  <a:schemeClr val="tx2"/>
                </a:solidFill>
              </a:rPr>
              <a:t> </a:t>
            </a:r>
            <a:r>
              <a:rPr lang="fr-FR" dirty="0" err="1" smtClean="0">
                <a:solidFill>
                  <a:schemeClr val="tx2"/>
                </a:solidFill>
              </a:rPr>
              <a:t>Donnees</a:t>
            </a:r>
            <a:r>
              <a:rPr lang="fr-FR" dirty="0" smtClean="0">
                <a:solidFill>
                  <a:schemeClr val="tx2"/>
                </a:solidFill>
              </a:rPr>
              <a:t>\</a:t>
            </a:r>
            <a:r>
              <a:rPr lang="fr-FR" dirty="0" err="1" smtClean="0">
                <a:solidFill>
                  <a:schemeClr val="tx2"/>
                </a:solidFill>
              </a:rPr>
              <a:t>Donnees</a:t>
            </a:r>
            <a:r>
              <a:rPr lang="fr-FR" dirty="0" smtClean="0">
                <a:solidFill>
                  <a:schemeClr val="tx2"/>
                </a:solidFill>
              </a:rPr>
              <a:t>\</a:t>
            </a:r>
            <a:endParaRPr lang="fr-FR" dirty="0">
              <a:solidFill>
                <a:schemeClr val="tx2"/>
              </a:solidFill>
            </a:endParaRPr>
          </a:p>
          <a:p>
            <a:endParaRPr lang="fr-FR" dirty="0" smtClean="0"/>
          </a:p>
          <a:p>
            <a:r>
              <a:rPr lang="fr-FR" b="1" dirty="0" smtClean="0"/>
              <a:t>Ligne 25 </a:t>
            </a:r>
            <a:r>
              <a:rPr lang="fr-FR" dirty="0" smtClean="0"/>
              <a:t>: Il faut modifier le script pour faire pointer la variable « *** » vers votre répertoire /donnes. Par exemple :</a:t>
            </a:r>
          </a:p>
          <a:p>
            <a:endParaRPr lang="fr-FR" dirty="0"/>
          </a:p>
          <a:p>
            <a:pPr lvl="1"/>
            <a:r>
              <a:rPr lang="fr-FR" sz="1400" dirty="0" smtClean="0">
                <a:solidFill>
                  <a:schemeClr val="tx2"/>
                </a:solidFill>
                <a:latin typeface="Consolas" panose="020B0609020204030204" pitchFamily="49" charset="0"/>
              </a:rPr>
              <a:t>:</a:t>
            </a:r>
            <a:r>
              <a:rPr lang="fr-FR" sz="1400" dirty="0" err="1">
                <a:solidFill>
                  <a:schemeClr val="tx2"/>
                </a:solidFill>
                <a:latin typeface="Consolas" panose="020B0609020204030204" pitchFamily="49" charset="0"/>
              </a:rPr>
              <a:t>setvar</a:t>
            </a:r>
            <a:r>
              <a:rPr lang="fr-FR" sz="1400" dirty="0">
                <a:solidFill>
                  <a:schemeClr val="tx2"/>
                </a:solidFill>
                <a:latin typeface="Consolas" panose="020B0609020204030204" pitchFamily="49" charset="0"/>
              </a:rPr>
              <a:t> </a:t>
            </a:r>
            <a:r>
              <a:rPr lang="fr-FR" sz="1400" dirty="0" err="1">
                <a:solidFill>
                  <a:schemeClr val="tx2"/>
                </a:solidFill>
                <a:latin typeface="Consolas" panose="020B0609020204030204" pitchFamily="49" charset="0"/>
              </a:rPr>
              <a:t>OdeCsvPath</a:t>
            </a:r>
            <a:r>
              <a:rPr lang="fr-FR" sz="1400" dirty="0">
                <a:solidFill>
                  <a:schemeClr val="tx2"/>
                </a:solidFill>
                <a:latin typeface="Consolas" panose="020B0609020204030204" pitchFamily="49" charset="0"/>
              </a:rPr>
              <a:t> "Z:\GitHub\Projet_ODE\Sources\BASE_DWH\CONSOLIDATION\Donnees</a:t>
            </a:r>
            <a:r>
              <a:rPr lang="fr-FR" sz="1400" dirty="0" smtClean="0">
                <a:solidFill>
                  <a:schemeClr val="tx2"/>
                </a:solidFill>
                <a:latin typeface="Consolas" panose="020B0609020204030204" pitchFamily="49" charset="0"/>
              </a:rPr>
              <a:t>\"</a:t>
            </a:r>
          </a:p>
          <a:p>
            <a:endParaRPr lang="fr-FR" dirty="0" smtClean="0"/>
          </a:p>
          <a:p>
            <a:r>
              <a:rPr lang="fr-FR" dirty="0" smtClean="0"/>
              <a:t>Comme pour l’étape 1 : Ouvrir ce script avec SSMS, se connecter au serveur de base de données</a:t>
            </a:r>
          </a:p>
          <a:p>
            <a:r>
              <a:rPr lang="fr-FR" dirty="0" smtClean="0"/>
              <a:t>Activer le mode « Script »</a:t>
            </a:r>
          </a:p>
          <a:p>
            <a:r>
              <a:rPr lang="fr-FR" dirty="0" smtClean="0"/>
              <a:t>Sélectionner tout le script puis l’exécuter : Touche F5 ou icone </a:t>
            </a:r>
          </a:p>
          <a:p>
            <a:endParaRPr lang="fr-FR" b="1" dirty="0"/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176" y="5301208"/>
            <a:ext cx="304800" cy="25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766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/>
          <p:cNvSpPr txBox="1"/>
          <p:nvPr/>
        </p:nvSpPr>
        <p:spPr>
          <a:xfrm>
            <a:off x="179512" y="200829"/>
            <a:ext cx="2304256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fr-FR"/>
            </a:defPPr>
            <a:lvl1pPr>
              <a:defRPr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fr-FR" dirty="0" smtClean="0"/>
              <a:t>Méthode 1 : Scripts</a:t>
            </a:r>
            <a:endParaRPr lang="fr-FR" dirty="0"/>
          </a:p>
        </p:txBody>
      </p:sp>
      <p:sp>
        <p:nvSpPr>
          <p:cNvPr id="9" name="Rectangle 8"/>
          <p:cNvSpPr/>
          <p:nvPr/>
        </p:nvSpPr>
        <p:spPr>
          <a:xfrm>
            <a:off x="251520" y="911746"/>
            <a:ext cx="8784976" cy="54476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u="sng" dirty="0" smtClean="0"/>
              <a:t>Etape 2 </a:t>
            </a:r>
            <a:r>
              <a:rPr lang="fr-FR" dirty="0" smtClean="0"/>
              <a:t>: Peupler l’entrepôt crée à l’étape précédente.</a:t>
            </a:r>
          </a:p>
          <a:p>
            <a:endParaRPr lang="fr-FR" dirty="0" smtClean="0"/>
          </a:p>
          <a:p>
            <a:r>
              <a:rPr lang="fr-FR" dirty="0" smtClean="0"/>
              <a:t>Récupérer le script de test du schéma sous </a:t>
            </a:r>
            <a:r>
              <a:rPr lang="fr-FR" dirty="0" err="1" smtClean="0"/>
              <a:t>GitHub</a:t>
            </a:r>
            <a:r>
              <a:rPr lang="fr-FR" dirty="0" smtClean="0"/>
              <a:t> :</a:t>
            </a:r>
          </a:p>
          <a:p>
            <a:pPr lvl="1"/>
            <a:r>
              <a:rPr lang="fr-FR" dirty="0" err="1">
                <a:solidFill>
                  <a:schemeClr val="tx2"/>
                </a:solidFill>
              </a:rPr>
              <a:t>Script_Test_Volumetrie_DWH.sql</a:t>
            </a:r>
            <a:endParaRPr lang="fr-FR" dirty="0">
              <a:solidFill>
                <a:schemeClr val="tx2"/>
              </a:solidFill>
            </a:endParaRPr>
          </a:p>
          <a:p>
            <a:endParaRPr lang="fr-FR" dirty="0" smtClean="0"/>
          </a:p>
          <a:p>
            <a:r>
              <a:rPr lang="fr-FR" b="1" dirty="0" smtClean="0"/>
              <a:t>Ligne 712 </a:t>
            </a:r>
            <a:r>
              <a:rPr lang="fr-FR" dirty="0" smtClean="0"/>
              <a:t>: Nombre de clients simulés : </a:t>
            </a:r>
          </a:p>
          <a:p>
            <a:pPr lvl="1"/>
            <a:r>
              <a:rPr lang="fr-FR" sz="1400" dirty="0">
                <a:solidFill>
                  <a:schemeClr val="tx2"/>
                </a:solidFill>
                <a:latin typeface="Consolas" panose="020B0609020204030204" pitchFamily="49" charset="0"/>
              </a:rPr>
              <a:t>SET @</a:t>
            </a:r>
            <a:r>
              <a:rPr lang="fr-FR" sz="1400" dirty="0" err="1">
                <a:solidFill>
                  <a:schemeClr val="tx2"/>
                </a:solidFill>
                <a:latin typeface="Consolas" panose="020B0609020204030204" pitchFamily="49" charset="0"/>
              </a:rPr>
              <a:t>nb_poste_total</a:t>
            </a:r>
            <a:r>
              <a:rPr lang="fr-FR" sz="1400" dirty="0">
                <a:solidFill>
                  <a:schemeClr val="tx2"/>
                </a:solidFill>
                <a:latin typeface="Consolas" panose="020B0609020204030204" pitchFamily="49" charset="0"/>
              </a:rPr>
              <a:t> = </a:t>
            </a:r>
            <a:r>
              <a:rPr lang="fr-FR" sz="1400" dirty="0" smtClean="0">
                <a:solidFill>
                  <a:schemeClr val="tx2"/>
                </a:solidFill>
                <a:latin typeface="Consolas" panose="020B0609020204030204" pitchFamily="49" charset="0"/>
              </a:rPr>
              <a:t>100000</a:t>
            </a:r>
          </a:p>
          <a:p>
            <a:pPr lvl="1"/>
            <a:endParaRPr lang="fr-FR" dirty="0"/>
          </a:p>
          <a:p>
            <a:r>
              <a:rPr lang="fr-FR" b="1" dirty="0" smtClean="0"/>
              <a:t>Ligne 997 </a:t>
            </a:r>
            <a:r>
              <a:rPr lang="fr-FR" dirty="0" smtClean="0"/>
              <a:t>: Nombre de ventes (1 à N articles) annuelles :</a:t>
            </a:r>
            <a:endParaRPr lang="fr-FR" dirty="0"/>
          </a:p>
          <a:p>
            <a:pPr lvl="1"/>
            <a:r>
              <a:rPr lang="fr-FR" sz="1400" dirty="0">
                <a:solidFill>
                  <a:schemeClr val="tx2"/>
                </a:solidFill>
                <a:latin typeface="Consolas" panose="020B0609020204030204" pitchFamily="49" charset="0"/>
              </a:rPr>
              <a:t>SET @</a:t>
            </a:r>
            <a:r>
              <a:rPr lang="fr-FR" sz="1400" dirty="0" err="1">
                <a:solidFill>
                  <a:schemeClr val="tx2"/>
                </a:solidFill>
                <a:latin typeface="Consolas" panose="020B0609020204030204" pitchFamily="49" charset="0"/>
              </a:rPr>
              <a:t>nbrAnnuelVenteInternet</a:t>
            </a:r>
            <a:r>
              <a:rPr lang="fr-FR" sz="1400" dirty="0">
                <a:solidFill>
                  <a:schemeClr val="tx2"/>
                </a:solidFill>
                <a:latin typeface="Consolas" panose="020B0609020204030204" pitchFamily="49" charset="0"/>
              </a:rPr>
              <a:t> = 46000; </a:t>
            </a:r>
          </a:p>
          <a:p>
            <a:pPr lvl="1"/>
            <a:r>
              <a:rPr lang="fr-FR" sz="1400" dirty="0">
                <a:solidFill>
                  <a:schemeClr val="tx2"/>
                </a:solidFill>
                <a:latin typeface="Consolas" panose="020B0609020204030204" pitchFamily="49" charset="0"/>
              </a:rPr>
              <a:t>SET @</a:t>
            </a:r>
            <a:r>
              <a:rPr lang="fr-FR" sz="1400" dirty="0" err="1">
                <a:solidFill>
                  <a:schemeClr val="tx2"/>
                </a:solidFill>
                <a:latin typeface="Consolas" panose="020B0609020204030204" pitchFamily="49" charset="0"/>
              </a:rPr>
              <a:t>nbrAnnuelVenteMagasin</a:t>
            </a:r>
            <a:r>
              <a:rPr lang="fr-FR" sz="1400" dirty="0">
                <a:solidFill>
                  <a:schemeClr val="tx2"/>
                </a:solidFill>
                <a:latin typeface="Consolas" panose="020B0609020204030204" pitchFamily="49" charset="0"/>
              </a:rPr>
              <a:t>  = 180000</a:t>
            </a:r>
          </a:p>
          <a:p>
            <a:endParaRPr lang="fr-FR" dirty="0" smtClean="0"/>
          </a:p>
          <a:p>
            <a:r>
              <a:rPr lang="fr-FR" dirty="0" smtClean="0"/>
              <a:t>Comme pour l’étape 1 : Ouvrir ce script avec SSMS, se connecter au serveur de base de données</a:t>
            </a:r>
          </a:p>
          <a:p>
            <a:r>
              <a:rPr lang="fr-FR" dirty="0" smtClean="0"/>
              <a:t>Activer le mode « Script »</a:t>
            </a:r>
          </a:p>
          <a:p>
            <a:r>
              <a:rPr lang="fr-FR" dirty="0" smtClean="0"/>
              <a:t>Sélectionner tout le script puis l’exécuter : Touche F5 ou icone. </a:t>
            </a:r>
          </a:p>
          <a:p>
            <a:endParaRPr lang="fr-FR" dirty="0"/>
          </a:p>
          <a:p>
            <a:r>
              <a:rPr lang="fr-FR" dirty="0"/>
              <a:t>Les valeurs constantes attendues sont précisées dans les commentaires du script</a:t>
            </a:r>
          </a:p>
          <a:p>
            <a:endParaRPr lang="fr-FR" dirty="0" smtClean="0"/>
          </a:p>
          <a:p>
            <a:endParaRPr lang="fr-FR" b="1" dirty="0"/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184" y="4941168"/>
            <a:ext cx="304800" cy="25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018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/>
          <p:cNvSpPr txBox="1"/>
          <p:nvPr/>
        </p:nvSpPr>
        <p:spPr>
          <a:xfrm>
            <a:off x="179512" y="200829"/>
            <a:ext cx="4104456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fr-FR"/>
            </a:defPPr>
            <a:lvl1pPr>
              <a:defRPr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fr-FR" dirty="0" smtClean="0"/>
              <a:t>Méthode 2 : Restauration de sauvegarde</a:t>
            </a:r>
            <a:endParaRPr lang="fr-FR" dirty="0"/>
          </a:p>
        </p:txBody>
      </p:sp>
      <p:sp>
        <p:nvSpPr>
          <p:cNvPr id="9" name="Rectangle 8"/>
          <p:cNvSpPr/>
          <p:nvPr/>
        </p:nvSpPr>
        <p:spPr>
          <a:xfrm>
            <a:off x="251520" y="911746"/>
            <a:ext cx="8856984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u="sng" dirty="0" smtClean="0"/>
              <a:t>Etape 1 </a:t>
            </a:r>
            <a:r>
              <a:rPr lang="fr-FR" dirty="0" smtClean="0"/>
              <a:t>: On va charger une sauvegarde « complète » de la base (Structure et données)</a:t>
            </a:r>
          </a:p>
          <a:p>
            <a:r>
              <a:rPr lang="fr-FR" dirty="0" smtClean="0"/>
              <a:t>Récupérer les 3 fichiers de sauvegarde sous </a:t>
            </a:r>
            <a:r>
              <a:rPr lang="fr-FR" dirty="0" err="1" smtClean="0"/>
              <a:t>GitHub</a:t>
            </a:r>
            <a:r>
              <a:rPr lang="fr-FR" dirty="0" smtClean="0"/>
              <a:t> (Trop </a:t>
            </a:r>
            <a:r>
              <a:rPr lang="fr-FR" dirty="0" err="1" smtClean="0"/>
              <a:t>grop</a:t>
            </a:r>
            <a:r>
              <a:rPr lang="fr-FR" dirty="0" smtClean="0"/>
              <a:t> pour la plateforme…) :</a:t>
            </a:r>
          </a:p>
          <a:p>
            <a:pPr lvl="1"/>
            <a:r>
              <a:rPr lang="fr-FR" dirty="0" smtClean="0">
                <a:solidFill>
                  <a:schemeClr val="tx2"/>
                </a:solidFill>
              </a:rPr>
              <a:t>DataWarehouseODE.7z001 &gt; 003</a:t>
            </a:r>
          </a:p>
          <a:p>
            <a:endParaRPr lang="fr-FR" dirty="0">
              <a:solidFill>
                <a:schemeClr val="tx2"/>
              </a:solidFill>
            </a:endParaRPr>
          </a:p>
          <a:p>
            <a:r>
              <a:rPr lang="fr-FR" dirty="0" smtClean="0"/>
              <a:t>Décompresser l’archive avec le freeware </a:t>
            </a:r>
            <a:r>
              <a:rPr lang="fr-FR" dirty="0"/>
              <a:t>7Zip (</a:t>
            </a:r>
            <a:r>
              <a:rPr lang="fr-FR" dirty="0">
                <a:hlinkClick r:id="rId3"/>
              </a:rPr>
              <a:t>http://</a:t>
            </a:r>
            <a:r>
              <a:rPr lang="fr-FR" dirty="0" smtClean="0">
                <a:hlinkClick r:id="rId3"/>
              </a:rPr>
              <a:t>www.7-zip.org/download.html</a:t>
            </a:r>
            <a:r>
              <a:rPr lang="fr-FR" dirty="0" smtClean="0"/>
              <a:t>)</a:t>
            </a:r>
          </a:p>
          <a:p>
            <a:pPr lvl="1"/>
            <a:r>
              <a:rPr lang="fr-FR" dirty="0" err="1">
                <a:solidFill>
                  <a:schemeClr val="tx2"/>
                </a:solidFill>
              </a:rPr>
              <a:t>DataWarehouseODE.bak</a:t>
            </a:r>
            <a:endParaRPr lang="fr-FR" dirty="0">
              <a:solidFill>
                <a:schemeClr val="tx2"/>
              </a:solidFill>
            </a:endParaRPr>
          </a:p>
          <a:p>
            <a:endParaRPr lang="fr-FR" b="1" u="sng" dirty="0" smtClean="0"/>
          </a:p>
          <a:p>
            <a:r>
              <a:rPr lang="fr-FR" b="1" u="sng" dirty="0" smtClean="0"/>
              <a:t>Etape 2 </a:t>
            </a:r>
            <a:r>
              <a:rPr lang="fr-FR" dirty="0" smtClean="0"/>
              <a:t>: Se connecter à la base de données </a:t>
            </a:r>
          </a:p>
          <a:p>
            <a:endParaRPr lang="fr-FR" b="1" dirty="0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824" y="3497069"/>
            <a:ext cx="2428825" cy="1859657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3392918" y="5064684"/>
            <a:ext cx="534388" cy="199428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02217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ZoneTexte 11"/>
          <p:cNvSpPr txBox="1"/>
          <p:nvPr/>
        </p:nvSpPr>
        <p:spPr>
          <a:xfrm>
            <a:off x="107504" y="764704"/>
            <a:ext cx="90364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err="1" smtClean="0"/>
              <a:t>Etape</a:t>
            </a:r>
            <a:r>
              <a:rPr lang="en-US" b="1" u="sng" dirty="0" smtClean="0"/>
              <a:t> 3 </a:t>
            </a:r>
            <a:r>
              <a:rPr lang="en-US" dirty="0" smtClean="0"/>
              <a:t>: </a:t>
            </a:r>
            <a:r>
              <a:rPr lang="en-US" dirty="0" err="1" smtClean="0"/>
              <a:t>Dans</a:t>
            </a:r>
            <a:r>
              <a:rPr lang="en-US" dirty="0" smtClean="0"/>
              <a:t> </a:t>
            </a:r>
            <a:r>
              <a:rPr lang="en-US" dirty="0" err="1" smtClean="0"/>
              <a:t>l’explorateur</a:t>
            </a:r>
            <a:r>
              <a:rPr lang="en-US" dirty="0" smtClean="0"/>
              <a:t> </a:t>
            </a:r>
            <a:r>
              <a:rPr lang="en-US" dirty="0" err="1" smtClean="0"/>
              <a:t>d’objet</a:t>
            </a:r>
            <a:r>
              <a:rPr lang="en-US" dirty="0" smtClean="0"/>
              <a:t>, menu-</a:t>
            </a:r>
            <a:r>
              <a:rPr lang="en-US" dirty="0" err="1" smtClean="0"/>
              <a:t>contextuel</a:t>
            </a:r>
            <a:r>
              <a:rPr lang="en-US" dirty="0" smtClean="0"/>
              <a:t> de la base à </a:t>
            </a:r>
            <a:r>
              <a:rPr lang="en-US" dirty="0" err="1" smtClean="0"/>
              <a:t>backuper</a:t>
            </a:r>
            <a:r>
              <a:rPr lang="en-US" dirty="0" smtClean="0"/>
              <a:t>, </a:t>
            </a:r>
            <a:r>
              <a:rPr lang="en-US" dirty="0" err="1" smtClean="0"/>
              <a:t>choisir</a:t>
            </a:r>
            <a:r>
              <a:rPr lang="en-US" dirty="0" smtClean="0"/>
              <a:t> “Restore” &gt; “Database”</a:t>
            </a:r>
          </a:p>
          <a:p>
            <a:endParaRPr lang="en-US" dirty="0" smtClean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628800"/>
            <a:ext cx="7812410" cy="3960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ZoneTexte 4"/>
          <p:cNvSpPr txBox="1"/>
          <p:nvPr/>
        </p:nvSpPr>
        <p:spPr>
          <a:xfrm>
            <a:off x="179512" y="200829"/>
            <a:ext cx="4104456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fr-FR"/>
            </a:defPPr>
            <a:lvl1pPr>
              <a:defRPr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fr-FR" dirty="0" smtClean="0"/>
              <a:t>Méthode 2 : Restauration de sauvegarde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95068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ZoneTexte 9"/>
          <p:cNvSpPr txBox="1"/>
          <p:nvPr/>
        </p:nvSpPr>
        <p:spPr>
          <a:xfrm>
            <a:off x="251520" y="692696"/>
            <a:ext cx="75608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err="1" smtClean="0"/>
              <a:t>Etape</a:t>
            </a:r>
            <a:r>
              <a:rPr lang="en-US" b="1" u="sng" dirty="0" smtClean="0"/>
              <a:t> 4 </a:t>
            </a:r>
            <a:r>
              <a:rPr lang="en-US" dirty="0"/>
              <a:t>: </a:t>
            </a:r>
            <a:r>
              <a:rPr lang="en-US" dirty="0" err="1"/>
              <a:t>Dans</a:t>
            </a:r>
            <a:r>
              <a:rPr lang="en-US" dirty="0"/>
              <a:t> la section “General”, </a:t>
            </a:r>
            <a:r>
              <a:rPr lang="en-US" dirty="0" err="1"/>
              <a:t>choisir</a:t>
            </a:r>
            <a:r>
              <a:rPr lang="en-US" dirty="0"/>
              <a:t> “Device”, </a:t>
            </a:r>
            <a:r>
              <a:rPr lang="en-US" dirty="0" err="1"/>
              <a:t>puis</a:t>
            </a:r>
            <a:r>
              <a:rPr lang="en-US" dirty="0"/>
              <a:t> avec le bouton “…” </a:t>
            </a:r>
            <a:r>
              <a:rPr lang="en-US" dirty="0" err="1"/>
              <a:t>préciser</a:t>
            </a:r>
            <a:r>
              <a:rPr lang="en-US" dirty="0"/>
              <a:t> </a:t>
            </a:r>
            <a:r>
              <a:rPr lang="en-US" dirty="0" err="1"/>
              <a:t>l’emplacement</a:t>
            </a:r>
            <a:r>
              <a:rPr lang="en-US" dirty="0"/>
              <a:t> du </a:t>
            </a:r>
            <a:r>
              <a:rPr lang="en-US" dirty="0" err="1"/>
              <a:t>fichier</a:t>
            </a:r>
            <a:r>
              <a:rPr lang="en-US" dirty="0"/>
              <a:t> </a:t>
            </a:r>
            <a:r>
              <a:rPr lang="en-US" dirty="0" err="1">
                <a:solidFill>
                  <a:schemeClr val="tx2"/>
                </a:solidFill>
              </a:rPr>
              <a:t>DataWarehouseODE.bak</a:t>
            </a:r>
            <a:endParaRPr lang="en-US" dirty="0">
              <a:solidFill>
                <a:schemeClr val="tx2"/>
              </a:solidFill>
            </a:endParaRPr>
          </a:p>
          <a:p>
            <a:endParaRPr lang="en-US" dirty="0" smtClean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628800"/>
            <a:ext cx="7503368" cy="35896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ZoneTexte 5"/>
          <p:cNvSpPr txBox="1"/>
          <p:nvPr/>
        </p:nvSpPr>
        <p:spPr>
          <a:xfrm>
            <a:off x="179512" y="200829"/>
            <a:ext cx="4104456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fr-FR"/>
            </a:defPPr>
            <a:lvl1pPr>
              <a:defRPr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fr-FR" dirty="0" smtClean="0"/>
              <a:t>Méthode 2 : Restauration de sauvegarde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02872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ZoneTexte 9"/>
          <p:cNvSpPr txBox="1"/>
          <p:nvPr/>
        </p:nvSpPr>
        <p:spPr>
          <a:xfrm>
            <a:off x="251520" y="692696"/>
            <a:ext cx="83529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err="1" smtClean="0"/>
              <a:t>Etape</a:t>
            </a:r>
            <a:r>
              <a:rPr lang="en-US" b="1" u="sng" dirty="0" smtClean="0"/>
              <a:t> 5 </a:t>
            </a:r>
            <a:r>
              <a:rPr lang="en-US" dirty="0" smtClean="0"/>
              <a:t>: </a:t>
            </a:r>
            <a:r>
              <a:rPr lang="en-US" dirty="0" err="1" smtClean="0"/>
              <a:t>Dans</a:t>
            </a:r>
            <a:r>
              <a:rPr lang="en-US" dirty="0" smtClean="0"/>
              <a:t> la section “Options”, </a:t>
            </a:r>
            <a:r>
              <a:rPr lang="en-US" dirty="0" err="1" smtClean="0"/>
              <a:t>cocher</a:t>
            </a:r>
            <a:r>
              <a:rPr lang="en-US" dirty="0" smtClean="0"/>
              <a:t> “Overwrite” et “Close existing connections”</a:t>
            </a:r>
          </a:p>
          <a:p>
            <a:endParaRPr lang="en-US" dirty="0" smtClean="0"/>
          </a:p>
        </p:txBody>
      </p:sp>
      <p:sp>
        <p:nvSpPr>
          <p:cNvPr id="6" name="Rectangle 5"/>
          <p:cNvSpPr/>
          <p:nvPr/>
        </p:nvSpPr>
        <p:spPr>
          <a:xfrm>
            <a:off x="323528" y="5589240"/>
            <a:ext cx="89009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u="sng" dirty="0" err="1" smtClean="0"/>
              <a:t>Etape</a:t>
            </a:r>
            <a:r>
              <a:rPr lang="en-US" b="1" u="sng" dirty="0" smtClean="0"/>
              <a:t> 6 </a:t>
            </a:r>
            <a:r>
              <a:rPr lang="en-US" dirty="0" smtClean="0"/>
              <a:t>: Cliquer sur OK, La restauration </a:t>
            </a:r>
            <a:r>
              <a:rPr lang="en-US" dirty="0" err="1" smtClean="0"/>
              <a:t>d’une</a:t>
            </a:r>
            <a:r>
              <a:rPr lang="en-US" dirty="0" smtClean="0"/>
              <a:t> base </a:t>
            </a:r>
            <a:r>
              <a:rPr lang="en-US" dirty="0" err="1" smtClean="0"/>
              <a:t>d’environ</a:t>
            </a:r>
            <a:r>
              <a:rPr lang="en-US" dirty="0" smtClean="0"/>
              <a:t> 1 To </a:t>
            </a:r>
            <a:r>
              <a:rPr lang="en-US" dirty="0" err="1" smtClean="0"/>
              <a:t>prend</a:t>
            </a:r>
            <a:r>
              <a:rPr lang="en-US" dirty="0" smtClean="0"/>
              <a:t> </a:t>
            </a:r>
            <a:r>
              <a:rPr lang="en-US" dirty="0" err="1" smtClean="0"/>
              <a:t>moins</a:t>
            </a:r>
            <a:r>
              <a:rPr lang="en-US" dirty="0" smtClean="0"/>
              <a:t> </a:t>
            </a:r>
            <a:r>
              <a:rPr lang="en-US" dirty="0" err="1" smtClean="0"/>
              <a:t>d’une</a:t>
            </a:r>
            <a:r>
              <a:rPr lang="en-US" dirty="0" smtClean="0"/>
              <a:t> minute</a:t>
            </a: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268760"/>
            <a:ext cx="7512893" cy="40971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ZoneTexte 6"/>
          <p:cNvSpPr txBox="1"/>
          <p:nvPr/>
        </p:nvSpPr>
        <p:spPr>
          <a:xfrm>
            <a:off x="179512" y="200829"/>
            <a:ext cx="4104456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fr-FR"/>
            </a:defPPr>
            <a:lvl1pPr>
              <a:defRPr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fr-FR" dirty="0" smtClean="0"/>
              <a:t>Méthode 2 : Restauration de sauvegarde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82079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1296174" y="2348880"/>
            <a:ext cx="6984776" cy="193899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4000" dirty="0" smtClean="0"/>
              <a:t>INSTALLATION </a:t>
            </a:r>
          </a:p>
          <a:p>
            <a:pPr algn="ctr"/>
            <a:r>
              <a:rPr lang="fr-FR" sz="4000" dirty="0" smtClean="0">
                <a:solidFill>
                  <a:srgbClr val="FFFFFF"/>
                </a:solidFill>
                <a:latin typeface="Calibri" pitchFamily="18"/>
                <a:ea typeface="Microsoft YaHei" pitchFamily="2"/>
                <a:cs typeface="Mangal" pitchFamily="2"/>
              </a:rPr>
              <a:t>SQL Server Data Tools Business Intelligence 2013 (SSDT BI)</a:t>
            </a:r>
            <a:endParaRPr lang="fr-FR" sz="4000" dirty="0">
              <a:solidFill>
                <a:srgbClr val="FFFFFF"/>
              </a:solidFill>
              <a:latin typeface="Calibri" pitchFamily="18"/>
              <a:ea typeface="Microsoft YaHei" pitchFamily="2"/>
              <a:cs typeface="Mangal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2932506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3"/>
          <p:cNvSpPr/>
          <p:nvPr/>
        </p:nvSpPr>
        <p:spPr>
          <a:xfrm>
            <a:off x="107640" y="116640"/>
            <a:ext cx="1692360" cy="36467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gradFill>
            <a:gsLst>
              <a:gs pos="0">
                <a:srgbClr val="A4C1FF"/>
              </a:gs>
              <a:gs pos="100000">
                <a:srgbClr val="E5EFFF"/>
              </a:gs>
            </a:gsLst>
            <a:lin ang="16200000"/>
          </a:gradFill>
          <a:ln w="9360">
            <a:solidFill>
              <a:srgbClr val="4A7EBB"/>
            </a:solidFill>
            <a:prstDash val="solid"/>
          </a:ln>
        </p:spPr>
        <p:txBody>
          <a:bodyPr vert="horz" wrap="square" lIns="90000" tIns="45000" rIns="90000" bIns="45000" anchor="t" anchorCtr="0" compatLnSpc="0"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18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 pitchFamily="18"/>
                <a:ea typeface="Microsoft YaHei" pitchFamily="2"/>
                <a:cs typeface="Mangal" pitchFamily="2"/>
              </a:rPr>
              <a:t>Téléchargement</a:t>
            </a:r>
          </a:p>
        </p:txBody>
      </p:sp>
      <p:sp>
        <p:nvSpPr>
          <p:cNvPr id="8" name="Rectangle 5"/>
          <p:cNvSpPr/>
          <p:nvPr/>
        </p:nvSpPr>
        <p:spPr>
          <a:xfrm>
            <a:off x="539552" y="1052736"/>
            <a:ext cx="7776801" cy="1090191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5000" rIns="90000" bIns="45000" anchor="t" anchorCtr="0" compatLnSpc="0"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spcBef>
                <a:spcPts val="300"/>
              </a:spcBef>
              <a:spcAft>
                <a:spcPts val="300"/>
              </a:spcAft>
              <a:buNone/>
            </a:pPr>
            <a:r>
              <a:rPr lang="fr-FR" sz="18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Calibri" pitchFamily="18"/>
                <a:ea typeface="Microsoft YaHei" pitchFamily="2"/>
                <a:cs typeface="Mangal" pitchFamily="2"/>
              </a:rPr>
              <a:t>Ouvrez le lien : </a:t>
            </a:r>
            <a:endParaRPr lang="fr-FR" sz="1800" b="0" i="0" u="none" strike="noStrike" kern="1200" spc="0" dirty="0" smtClean="0">
              <a:ln>
                <a:noFill/>
              </a:ln>
              <a:solidFill>
                <a:srgbClr val="000000"/>
              </a:solidFill>
              <a:latin typeface="Calibri" pitchFamily="18"/>
              <a:ea typeface="Microsoft YaHei" pitchFamily="2"/>
              <a:cs typeface="Mangal" pitchFamily="2"/>
            </a:endParaRPr>
          </a:p>
          <a:p>
            <a:pPr lvl="0">
              <a:spcBef>
                <a:spcPts val="300"/>
              </a:spcBef>
              <a:spcAft>
                <a:spcPts val="300"/>
              </a:spcAft>
              <a:buNone/>
            </a:pPr>
            <a:r>
              <a:rPr lang="fr-FR" dirty="0" smtClean="0">
                <a:solidFill>
                  <a:srgbClr val="000000"/>
                </a:solidFill>
                <a:latin typeface="Calibri" pitchFamily="18"/>
                <a:ea typeface="Microsoft YaHei" pitchFamily="2"/>
                <a:cs typeface="Mangal" pitchFamily="2"/>
                <a:hlinkClick r:id="rId3"/>
              </a:rPr>
              <a:t>https</a:t>
            </a:r>
            <a:r>
              <a:rPr lang="fr-FR" dirty="0">
                <a:solidFill>
                  <a:srgbClr val="000000"/>
                </a:solidFill>
                <a:latin typeface="Calibri" pitchFamily="18"/>
                <a:ea typeface="Microsoft YaHei" pitchFamily="2"/>
                <a:cs typeface="Mangal" pitchFamily="2"/>
                <a:hlinkClick r:id="rId3"/>
              </a:rPr>
              <a:t>://</a:t>
            </a:r>
            <a:r>
              <a:rPr lang="fr-FR" dirty="0" smtClean="0">
                <a:solidFill>
                  <a:srgbClr val="000000"/>
                </a:solidFill>
                <a:latin typeface="Calibri" pitchFamily="18"/>
                <a:ea typeface="Microsoft YaHei" pitchFamily="2"/>
                <a:cs typeface="Mangal" pitchFamily="2"/>
                <a:hlinkClick r:id="rId3"/>
              </a:rPr>
              <a:t>www.microsoft.com/en-us/download/details.aspx?id=42313</a:t>
            </a:r>
            <a:r>
              <a:rPr lang="fr-FR" dirty="0" smtClean="0">
                <a:solidFill>
                  <a:srgbClr val="000000"/>
                </a:solidFill>
                <a:latin typeface="Calibri" pitchFamily="18"/>
                <a:ea typeface="Microsoft YaHei" pitchFamily="2"/>
                <a:cs typeface="Mangal" pitchFamily="2"/>
              </a:rPr>
              <a:t> </a:t>
            </a:r>
            <a:endParaRPr lang="fr-FR" sz="1800" b="0" i="0" u="none" strike="noStrike" kern="1200" spc="0" dirty="0">
              <a:ln>
                <a:noFill/>
              </a:ln>
              <a:solidFill>
                <a:srgbClr val="000000"/>
              </a:solidFill>
              <a:latin typeface="Calibri" pitchFamily="18"/>
              <a:ea typeface="Microsoft YaHei" pitchFamily="2"/>
              <a:cs typeface="Mangal" pitchFamily="2"/>
            </a:endParaRPr>
          </a:p>
          <a:p>
            <a:pPr marL="0" marR="0" lvl="0" indent="0" algn="l" rtl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None/>
              <a:tabLst/>
            </a:pPr>
            <a:r>
              <a:rPr lang="fr-FR" sz="1800" b="0" i="0" u="none" strike="noStrike" kern="1200" spc="0" dirty="0" smtClean="0">
                <a:ln>
                  <a:noFill/>
                </a:ln>
                <a:solidFill>
                  <a:srgbClr val="000000"/>
                </a:solidFill>
                <a:latin typeface="Calibri" pitchFamily="18"/>
                <a:ea typeface="Microsoft YaHei" pitchFamily="2"/>
                <a:cs typeface="Mangal" pitchFamily="2"/>
              </a:rPr>
              <a:t>Et téléchargez-y « </a:t>
            </a:r>
            <a:r>
              <a:rPr lang="fr-FR" sz="1800" b="1" i="0" u="none" strike="noStrike" kern="1200" spc="0" dirty="0" smtClean="0">
                <a:ln>
                  <a:noFill/>
                </a:ln>
                <a:solidFill>
                  <a:srgbClr val="000000"/>
                </a:solidFill>
                <a:latin typeface="Calibri" pitchFamily="18"/>
                <a:ea typeface="Microsoft YaHei" pitchFamily="2"/>
                <a:cs typeface="Mangal" pitchFamily="2"/>
              </a:rPr>
              <a:t>SSDT BI for Visual Studio 2013 </a:t>
            </a:r>
            <a:r>
              <a:rPr lang="fr-FR" sz="1800" i="0" u="none" strike="noStrike" kern="1200" spc="0" dirty="0" smtClean="0">
                <a:ln>
                  <a:noFill/>
                </a:ln>
                <a:solidFill>
                  <a:srgbClr val="000000"/>
                </a:solidFill>
                <a:latin typeface="Calibri" pitchFamily="18"/>
                <a:ea typeface="Microsoft YaHei" pitchFamily="2"/>
                <a:cs typeface="Mangal" pitchFamily="2"/>
              </a:rPr>
              <a:t>»</a:t>
            </a:r>
            <a:r>
              <a:rPr lang="fr-FR" sz="1800" b="1" i="0" u="none" strike="noStrike" kern="1200" spc="0" dirty="0" smtClean="0">
                <a:ln>
                  <a:noFill/>
                </a:ln>
                <a:solidFill>
                  <a:srgbClr val="000000"/>
                </a:solidFill>
                <a:latin typeface="Calibri" pitchFamily="18"/>
                <a:ea typeface="Microsoft YaHei" pitchFamily="2"/>
                <a:cs typeface="Mangal" pitchFamily="2"/>
              </a:rPr>
              <a:t> (Et non « SSDT » ou 2012)</a:t>
            </a:r>
            <a:r>
              <a:rPr lang="fr-FR" sz="1800" b="1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Calibri" pitchFamily="18"/>
                <a:ea typeface="Microsoft YaHei" pitchFamily="2"/>
                <a:cs typeface="Mangal" pitchFamily="2"/>
              </a:rPr>
              <a:t> :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" y="2676525"/>
            <a:ext cx="9055100" cy="150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93734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/>
          <p:nvPr/>
        </p:nvSpPr>
        <p:spPr>
          <a:xfrm>
            <a:off x="107640" y="116640"/>
            <a:ext cx="1692360" cy="36467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gradFill>
            <a:gsLst>
              <a:gs pos="0">
                <a:srgbClr val="A4C1FF"/>
              </a:gs>
              <a:gs pos="100000">
                <a:srgbClr val="E5EFFF"/>
              </a:gs>
            </a:gsLst>
            <a:lin ang="16200000"/>
          </a:gradFill>
          <a:ln w="9360">
            <a:solidFill>
              <a:srgbClr val="4A7EBB"/>
            </a:solidFill>
            <a:prstDash val="solid"/>
          </a:ln>
        </p:spPr>
        <p:txBody>
          <a:bodyPr vert="horz" wrap="square" lIns="90000" tIns="45000" rIns="90000" bIns="45000" anchor="t" anchorCtr="0" compatLnSpc="0"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18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 pitchFamily="18"/>
                <a:ea typeface="Microsoft YaHei" pitchFamily="2"/>
                <a:cs typeface="Mangal" pitchFamily="2"/>
              </a:rPr>
              <a:t>Installation</a:t>
            </a:r>
          </a:p>
        </p:txBody>
      </p:sp>
      <p:sp>
        <p:nvSpPr>
          <p:cNvPr id="6" name="Rectangle 5"/>
          <p:cNvSpPr/>
          <p:nvPr/>
        </p:nvSpPr>
        <p:spPr>
          <a:xfrm>
            <a:off x="755639" y="635760"/>
            <a:ext cx="6174000" cy="36467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5000" rIns="90000" bIns="45000" anchor="t" anchorCtr="0" compatLnSpc="0"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marL="0" marR="0" lvl="0" indent="0" algn="l" rtl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None/>
              <a:tabLst/>
            </a:pPr>
            <a:r>
              <a:rPr lang="fr-FR" sz="18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 pitchFamily="18"/>
                <a:ea typeface="Microsoft YaHei" pitchFamily="2"/>
                <a:cs typeface="Mangal" pitchFamily="2"/>
              </a:rPr>
              <a:t>Lancez l'exécutable et suivez les instructions d'installation :</a:t>
            </a: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 cstate="screen">
            <a:alphaModFix/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403648" y="1124744"/>
            <a:ext cx="6576817" cy="50672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41659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1296174" y="2348880"/>
            <a:ext cx="6984776" cy="1323439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4000" dirty="0" smtClean="0"/>
              <a:t>DEPLOIEMENT</a:t>
            </a:r>
          </a:p>
          <a:p>
            <a:pPr algn="ctr"/>
            <a:r>
              <a:rPr lang="fr-FR" sz="4000" dirty="0" smtClean="0">
                <a:solidFill>
                  <a:srgbClr val="FFFFFF"/>
                </a:solidFill>
                <a:latin typeface="Calibri" pitchFamily="18"/>
                <a:ea typeface="Microsoft YaHei" pitchFamily="2"/>
                <a:cs typeface="Mangal" pitchFamily="2"/>
              </a:rPr>
              <a:t>Cube SSAS</a:t>
            </a:r>
            <a:endParaRPr lang="fr-FR" sz="4000" dirty="0">
              <a:solidFill>
                <a:srgbClr val="FFFFFF"/>
              </a:solidFill>
              <a:latin typeface="Calibri" pitchFamily="18"/>
              <a:ea typeface="Microsoft YaHei" pitchFamily="2"/>
              <a:cs typeface="Mangal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4012102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1296174" y="2348880"/>
            <a:ext cx="6984776" cy="707886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4000" dirty="0" smtClean="0"/>
              <a:t>Vue générale</a:t>
            </a:r>
            <a:endParaRPr lang="fr-FR" sz="4000" dirty="0"/>
          </a:p>
        </p:txBody>
      </p:sp>
    </p:spTree>
    <p:extLst>
      <p:ext uri="{BB962C8B-B14F-4D97-AF65-F5344CB8AC3E}">
        <p14:creationId xmlns:p14="http://schemas.microsoft.com/office/powerpoint/2010/main" val="3949703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5"/>
          <p:cNvSpPr/>
          <p:nvPr/>
        </p:nvSpPr>
        <p:spPr>
          <a:xfrm>
            <a:off x="1115616" y="1412776"/>
            <a:ext cx="5957976" cy="1935615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5000" rIns="90000" bIns="45000" anchor="t" anchorCtr="0" compatLnSpc="0"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>
              <a:spcBef>
                <a:spcPts val="300"/>
              </a:spcBef>
              <a:spcAft>
                <a:spcPts val="300"/>
              </a:spcAft>
              <a:buNone/>
            </a:pPr>
            <a:r>
              <a:rPr lang="fr-FR" dirty="0" smtClean="0">
                <a:solidFill>
                  <a:srgbClr val="000000"/>
                </a:solidFill>
                <a:latin typeface="Calibri" pitchFamily="34" charset="0"/>
                <a:ea typeface="Microsoft YaHei" pitchFamily="2"/>
                <a:cs typeface="Mangal" pitchFamily="2"/>
              </a:rPr>
              <a:t>Le déploiement d’un cube SSAS au travers de SSDT consiste à implémenter dans Analyse Server de Microsoft les différents objet du cube développés par à l’aide de l’outil SSDT.</a:t>
            </a:r>
          </a:p>
          <a:p>
            <a:pPr marL="0" marR="0" lvl="0" indent="0" algn="l" rtl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None/>
              <a:tabLst/>
            </a:pPr>
            <a:endParaRPr lang="fr-FR" b="0" i="0" u="none" strike="noStrike" kern="1200" spc="0" dirty="0" smtClean="0">
              <a:ln>
                <a:noFill/>
              </a:ln>
              <a:solidFill>
                <a:srgbClr val="000000"/>
              </a:solidFill>
              <a:latin typeface="Calibri" pitchFamily="34" charset="0"/>
              <a:ea typeface="Microsoft YaHei" pitchFamily="2"/>
              <a:cs typeface="Mangal" pitchFamily="2"/>
            </a:endParaRPr>
          </a:p>
          <a:p>
            <a:pPr marL="0" marR="0" lvl="0" indent="0" algn="l" rtl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None/>
              <a:tabLst/>
            </a:pPr>
            <a:r>
              <a:rPr lang="fr-FR" dirty="0" smtClean="0">
                <a:solidFill>
                  <a:srgbClr val="000000"/>
                </a:solidFill>
                <a:latin typeface="Calibri" pitchFamily="34" charset="0"/>
                <a:ea typeface="Microsoft YaHei" pitchFamily="2"/>
                <a:cs typeface="Mangal" pitchFamily="2"/>
              </a:rPr>
              <a:t>Certaines conditions doivent être respectées afin que ce déploiement soit un succès,</a:t>
            </a:r>
            <a:endParaRPr lang="fr-FR" b="0" i="0" u="none" strike="noStrike" kern="1200" spc="0" dirty="0">
              <a:ln>
                <a:noFill/>
              </a:ln>
              <a:solidFill>
                <a:srgbClr val="000000"/>
              </a:solidFill>
              <a:latin typeface="Calibri" pitchFamily="34" charset="0"/>
              <a:ea typeface="Microsoft YaHei" pitchFamily="2"/>
              <a:cs typeface="Mangal" pitchFamily="2"/>
            </a:endParaRPr>
          </a:p>
        </p:txBody>
      </p:sp>
      <p:sp>
        <p:nvSpPr>
          <p:cNvPr id="7" name="ZoneTexte 3"/>
          <p:cNvSpPr/>
          <p:nvPr/>
        </p:nvSpPr>
        <p:spPr>
          <a:xfrm>
            <a:off x="107640" y="116640"/>
            <a:ext cx="2736168" cy="372687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gradFill>
            <a:gsLst>
              <a:gs pos="0">
                <a:srgbClr val="A4C1FF"/>
              </a:gs>
              <a:gs pos="100000">
                <a:srgbClr val="E5EFFF"/>
              </a:gs>
            </a:gsLst>
            <a:lin ang="16200000"/>
          </a:gradFill>
          <a:ln w="9360">
            <a:solidFill>
              <a:srgbClr val="4A7EBB"/>
            </a:solidFill>
            <a:prstDash val="solid"/>
          </a:ln>
        </p:spPr>
        <p:txBody>
          <a:bodyPr vert="horz" wrap="square" lIns="90000" tIns="45000" rIns="90000" bIns="45000" anchor="t" anchorCtr="0" compatLnSpc="0"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1800" b="0" i="0" u="none" strike="noStrike" kern="1200" spc="0" dirty="0" smtClean="0">
                <a:ln>
                  <a:noFill/>
                </a:ln>
                <a:solidFill>
                  <a:srgbClr val="000000"/>
                </a:solidFill>
                <a:latin typeface="Calibri" pitchFamily="18"/>
                <a:ea typeface="Microsoft YaHei" pitchFamily="2"/>
                <a:cs typeface="Mangal" pitchFamily="2"/>
              </a:rPr>
              <a:t>Déploiement du cube SSAS</a:t>
            </a:r>
            <a:endParaRPr lang="fr-FR" sz="1800" b="0" i="0" u="none" strike="noStrike" kern="1200" spc="0" dirty="0">
              <a:ln>
                <a:noFill/>
              </a:ln>
              <a:solidFill>
                <a:srgbClr val="000000"/>
              </a:solidFill>
              <a:latin typeface="Calibri" pitchFamily="18"/>
              <a:ea typeface="Microsoft YaHei" pitchFamily="2"/>
              <a:cs typeface="Mangal" pitchFamily="2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4941168"/>
            <a:ext cx="6486525" cy="352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1187624" y="4149080"/>
            <a:ext cx="62190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Bef>
                <a:spcPts val="300"/>
              </a:spcBef>
              <a:spcAft>
                <a:spcPts val="300"/>
              </a:spcAft>
            </a:pPr>
            <a:r>
              <a:rPr lang="fr-FR" dirty="0" err="1" smtClean="0">
                <a:solidFill>
                  <a:srgbClr val="000000"/>
                </a:solidFill>
                <a:latin typeface="Calibri" pitchFamily="34" charset="0"/>
                <a:ea typeface="Microsoft YaHei" pitchFamily="2"/>
                <a:cs typeface="Mangal" pitchFamily="2"/>
              </a:rPr>
              <a:t>Verifier</a:t>
            </a:r>
            <a:r>
              <a:rPr lang="fr-FR" dirty="0" smtClean="0">
                <a:solidFill>
                  <a:srgbClr val="000000"/>
                </a:solidFill>
                <a:latin typeface="Calibri" pitchFamily="34" charset="0"/>
                <a:ea typeface="Microsoft YaHei" pitchFamily="2"/>
                <a:cs typeface="Mangal" pitchFamily="2"/>
              </a:rPr>
              <a:t> que le service « SQL Server Browser » est bien démarré :</a:t>
            </a:r>
            <a:endParaRPr lang="fr-FR" dirty="0">
              <a:solidFill>
                <a:srgbClr val="000000"/>
              </a:solidFill>
              <a:latin typeface="Calibri" pitchFamily="34" charset="0"/>
              <a:ea typeface="Microsoft YaHei" pitchFamily="2"/>
              <a:cs typeface="Mangal" pitchFamily="2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148064" y="4969712"/>
            <a:ext cx="576064" cy="386672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73337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/>
          <p:cNvSpPr/>
          <p:nvPr/>
        </p:nvSpPr>
        <p:spPr>
          <a:xfrm>
            <a:off x="80224" y="692696"/>
            <a:ext cx="9072000" cy="2730063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5000" rIns="90000" bIns="45000" anchor="t" anchorCtr="0" compatLnSpc="0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defRPr sz="1800"/>
            </a:pPr>
            <a:r>
              <a:rPr lang="fr-FR" b="1" u="sng" dirty="0">
                <a:solidFill>
                  <a:srgbClr val="000000"/>
                </a:solidFill>
                <a:latin typeface="Calibri" pitchFamily="34" charset="0"/>
                <a:ea typeface="Microsoft YaHei" pitchFamily="2"/>
                <a:cs typeface="Mangal" pitchFamily="2"/>
              </a:rPr>
              <a:t>Étape 1 – Configuration de l’accès à la base </a:t>
            </a:r>
            <a:r>
              <a:rPr lang="fr-FR" b="1" u="sng" dirty="0" smtClean="0">
                <a:solidFill>
                  <a:srgbClr val="000000"/>
                </a:solidFill>
                <a:latin typeface="Calibri" pitchFamily="34" charset="0"/>
                <a:ea typeface="Microsoft YaHei" pitchFamily="2"/>
                <a:cs typeface="Mangal" pitchFamily="2"/>
              </a:rPr>
              <a:t>DWH</a:t>
            </a:r>
            <a:endParaRPr lang="fr-FR" b="1" u="sng" dirty="0">
              <a:solidFill>
                <a:srgbClr val="000000"/>
              </a:solidFill>
              <a:latin typeface="Calibri" pitchFamily="34" charset="0"/>
              <a:ea typeface="Microsoft YaHei" pitchFamily="2"/>
              <a:cs typeface="Mangal" pitchFamily="2"/>
            </a:endParaRPr>
          </a:p>
          <a:p>
            <a:pPr marL="0" marR="0" lvl="0" indent="0" algn="l" rtl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None/>
              <a:tabLst/>
              <a:defRPr sz="1800"/>
            </a:pPr>
            <a:r>
              <a:rPr lang="fr-FR" sz="1800" b="0" i="0" u="none" strike="noStrike" kern="1200" spc="0" dirty="0" smtClean="0">
                <a:ln>
                  <a:noFill/>
                </a:ln>
                <a:solidFill>
                  <a:srgbClr val="000000"/>
                </a:solidFill>
                <a:latin typeface="Calibri" pitchFamily="18"/>
                <a:ea typeface="Microsoft YaHei" pitchFamily="2"/>
                <a:cs typeface="Mangal" pitchFamily="2"/>
              </a:rPr>
              <a:t>Ouvrez </a:t>
            </a:r>
            <a:r>
              <a:rPr lang="fr-FR" sz="1800" b="1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Calibri" pitchFamily="18"/>
                <a:ea typeface="Microsoft YaHei" pitchFamily="2"/>
                <a:cs typeface="Mangal" pitchFamily="2"/>
              </a:rPr>
              <a:t>SQL Server Management Studio</a:t>
            </a:r>
            <a:r>
              <a:rPr lang="fr-FR" sz="18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Calibri" pitchFamily="18"/>
                <a:ea typeface="Microsoft YaHei" pitchFamily="2"/>
                <a:cs typeface="Mangal" pitchFamily="2"/>
              </a:rPr>
              <a:t>, </a:t>
            </a:r>
            <a:r>
              <a:rPr lang="fr-FR" sz="1800" b="0" i="0" u="none" strike="noStrike" kern="1200" spc="0" dirty="0" smtClean="0">
                <a:ln>
                  <a:noFill/>
                </a:ln>
                <a:solidFill>
                  <a:srgbClr val="000000"/>
                </a:solidFill>
                <a:latin typeface="Calibri" pitchFamily="18"/>
                <a:ea typeface="Microsoft YaHei" pitchFamily="2"/>
                <a:cs typeface="Mangal" pitchFamily="2"/>
              </a:rPr>
              <a:t>connectez-vous à la base SQL Server (Et non au </a:t>
            </a:r>
            <a:r>
              <a:rPr lang="fr-FR" sz="1800" b="0" i="0" u="none" strike="noStrike" kern="1200" spc="0" dirty="0" err="1" smtClean="0">
                <a:ln>
                  <a:noFill/>
                </a:ln>
                <a:solidFill>
                  <a:srgbClr val="000000"/>
                </a:solidFill>
                <a:latin typeface="Calibri" pitchFamily="18"/>
                <a:ea typeface="Microsoft YaHei" pitchFamily="2"/>
                <a:cs typeface="Mangal" pitchFamily="2"/>
              </a:rPr>
              <a:t>Analysis</a:t>
            </a:r>
            <a:r>
              <a:rPr lang="fr-FR" sz="1800" b="0" i="0" u="none" strike="noStrike" kern="1200" spc="0" dirty="0" smtClean="0">
                <a:ln>
                  <a:noFill/>
                </a:ln>
                <a:solidFill>
                  <a:srgbClr val="000000"/>
                </a:solidFill>
                <a:latin typeface="Calibri" pitchFamily="18"/>
                <a:ea typeface="Microsoft YaHei" pitchFamily="2"/>
                <a:cs typeface="Mangal" pitchFamily="2"/>
              </a:rPr>
              <a:t> Service) puis </a:t>
            </a:r>
            <a:r>
              <a:rPr lang="fr-FR" sz="18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Calibri" pitchFamily="18"/>
                <a:ea typeface="Microsoft YaHei" pitchFamily="2"/>
                <a:cs typeface="Mangal" pitchFamily="2"/>
              </a:rPr>
              <a:t>développez le dossier Sécurité de votre </a:t>
            </a:r>
            <a:r>
              <a:rPr lang="fr-FR" sz="1800" b="0" i="0" u="none" strike="noStrike" kern="1200" spc="0" dirty="0" smtClean="0">
                <a:ln>
                  <a:noFill/>
                </a:ln>
                <a:solidFill>
                  <a:srgbClr val="000000"/>
                </a:solidFill>
                <a:latin typeface="Calibri" pitchFamily="18"/>
                <a:ea typeface="Microsoft YaHei" pitchFamily="2"/>
                <a:cs typeface="Mangal" pitchFamily="2"/>
              </a:rPr>
              <a:t>base.</a:t>
            </a:r>
            <a:endParaRPr lang="fr-FR" sz="1800" b="0" i="0" u="none" strike="noStrike" kern="1200" spc="0" dirty="0">
              <a:ln>
                <a:noFill/>
              </a:ln>
              <a:solidFill>
                <a:srgbClr val="000000"/>
              </a:solidFill>
              <a:latin typeface="Calibri" pitchFamily="18"/>
              <a:ea typeface="Microsoft YaHei" pitchFamily="2"/>
              <a:cs typeface="Mangal" pitchFamily="2"/>
            </a:endParaRPr>
          </a:p>
          <a:p>
            <a:pPr lvl="0">
              <a:spcBef>
                <a:spcPts val="300"/>
              </a:spcBef>
              <a:spcAft>
                <a:spcPts val="300"/>
              </a:spcAft>
              <a:defRPr sz="1800"/>
            </a:pPr>
            <a:r>
              <a:rPr lang="fr-FR" sz="1800" b="1" i="0" u="sng" strike="noStrike" kern="1200" spc="0" dirty="0" smtClean="0">
                <a:ln>
                  <a:noFill/>
                </a:ln>
                <a:solidFill>
                  <a:srgbClr val="000000"/>
                </a:solidFill>
                <a:latin typeface="Calibri" pitchFamily="18"/>
                <a:ea typeface="Microsoft YaHei" pitchFamily="2"/>
                <a:cs typeface="Mangal" pitchFamily="2"/>
              </a:rPr>
              <a:t>Si la connexion «</a:t>
            </a:r>
            <a:r>
              <a:rPr lang="fr-FR" b="1" u="sng" dirty="0">
                <a:solidFill>
                  <a:srgbClr val="000000"/>
                </a:solidFill>
                <a:latin typeface="Calibri" pitchFamily="18"/>
                <a:ea typeface="Microsoft YaHei" pitchFamily="2"/>
                <a:cs typeface="Mangal" pitchFamily="2"/>
              </a:rPr>
              <a:t> </a:t>
            </a:r>
            <a:r>
              <a:rPr lang="fr-FR" b="1" u="sng" dirty="0" err="1" smtClean="0">
                <a:solidFill>
                  <a:srgbClr val="000000"/>
                </a:solidFill>
                <a:latin typeface="Calibri" pitchFamily="18"/>
                <a:ea typeface="Microsoft YaHei" pitchFamily="2"/>
                <a:cs typeface="Mangal" pitchFamily="2"/>
              </a:rPr>
              <a:t>MSSQLServerOLAPService</a:t>
            </a:r>
            <a:r>
              <a:rPr lang="fr-FR" b="1" u="sng" dirty="0" smtClean="0">
                <a:solidFill>
                  <a:srgbClr val="000000"/>
                </a:solidFill>
                <a:latin typeface="Calibri" pitchFamily="18"/>
                <a:ea typeface="Microsoft YaHei" pitchFamily="2"/>
                <a:cs typeface="Mangal" pitchFamily="2"/>
              </a:rPr>
              <a:t> » n’existe pas </a:t>
            </a:r>
            <a:r>
              <a:rPr lang="fr-FR" dirty="0" smtClean="0">
                <a:solidFill>
                  <a:srgbClr val="000000"/>
                </a:solidFill>
                <a:latin typeface="Calibri" pitchFamily="18"/>
                <a:ea typeface="Microsoft YaHei" pitchFamily="2"/>
                <a:cs typeface="Mangal" pitchFamily="2"/>
              </a:rPr>
              <a:t>: Clic </a:t>
            </a:r>
            <a:r>
              <a:rPr lang="fr-FR" dirty="0">
                <a:solidFill>
                  <a:srgbClr val="000000"/>
                </a:solidFill>
                <a:latin typeface="Calibri" pitchFamily="18"/>
                <a:ea typeface="Microsoft YaHei" pitchFamily="2"/>
                <a:cs typeface="Mangal" pitchFamily="2"/>
              </a:rPr>
              <a:t>droit sur </a:t>
            </a:r>
            <a:r>
              <a:rPr lang="fr-FR" dirty="0" smtClean="0">
                <a:solidFill>
                  <a:srgbClr val="000000"/>
                </a:solidFill>
                <a:latin typeface="Calibri" pitchFamily="18"/>
                <a:ea typeface="Microsoft YaHei" pitchFamily="2"/>
                <a:cs typeface="Mangal" pitchFamily="2"/>
              </a:rPr>
              <a:t>Connexions, puis d</a:t>
            </a:r>
            <a:r>
              <a:rPr lang="fr-FR" sz="1800" b="0" i="0" u="none" strike="noStrike" kern="1200" spc="0" dirty="0" smtClean="0">
                <a:ln>
                  <a:noFill/>
                </a:ln>
                <a:solidFill>
                  <a:srgbClr val="000000"/>
                </a:solidFill>
                <a:latin typeface="Calibri" pitchFamily="18"/>
                <a:ea typeface="Microsoft YaHei" pitchFamily="2"/>
                <a:cs typeface="Mangal" pitchFamily="2"/>
              </a:rPr>
              <a:t>ans </a:t>
            </a:r>
            <a:r>
              <a:rPr lang="fr-FR" sz="18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Calibri" pitchFamily="18"/>
                <a:ea typeface="Microsoft YaHei" pitchFamily="2"/>
                <a:cs typeface="Mangal" pitchFamily="2"/>
              </a:rPr>
              <a:t>l'onglet Général entrez : </a:t>
            </a:r>
            <a:r>
              <a:rPr lang="fr-FR" sz="1800" b="1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Calibri" pitchFamily="18"/>
                <a:ea typeface="Microsoft YaHei" pitchFamily="2"/>
                <a:cs typeface="Mangal" pitchFamily="2"/>
              </a:rPr>
              <a:t>NT Service\</a:t>
            </a:r>
            <a:r>
              <a:rPr lang="fr-FR" sz="1800" b="1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Calibri" pitchFamily="18"/>
                <a:ea typeface="Microsoft YaHei" pitchFamily="2"/>
                <a:cs typeface="Mangal" pitchFamily="2"/>
              </a:rPr>
              <a:t>MSSQLServerOLAPService</a:t>
            </a:r>
            <a:r>
              <a:rPr lang="fr-FR" sz="18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Calibri" pitchFamily="18"/>
                <a:ea typeface="Microsoft YaHei" pitchFamily="2"/>
                <a:cs typeface="Mangal" pitchFamily="2"/>
              </a:rPr>
              <a:t> comme Nom d'accès</a:t>
            </a:r>
          </a:p>
          <a:p>
            <a:pPr marL="0" marR="0" lvl="0" indent="0" algn="l" rtl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None/>
              <a:tabLst/>
              <a:defRPr sz="1800"/>
            </a:pPr>
            <a:r>
              <a:rPr lang="fr-FR" sz="18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Calibri" pitchFamily="18"/>
                <a:ea typeface="Microsoft YaHei" pitchFamily="2"/>
                <a:cs typeface="Mangal" pitchFamily="2"/>
              </a:rPr>
              <a:t>(il s'agit de l'utilisateur par défaut de </a:t>
            </a:r>
            <a:r>
              <a:rPr lang="fr-FR" sz="18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Calibri" pitchFamily="18"/>
                <a:ea typeface="Microsoft YaHei" pitchFamily="2"/>
                <a:cs typeface="Mangal" pitchFamily="2"/>
              </a:rPr>
              <a:t>Analysis</a:t>
            </a:r>
            <a:r>
              <a:rPr lang="fr-FR" sz="18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Calibri" pitchFamily="18"/>
                <a:ea typeface="Microsoft YaHei" pitchFamily="2"/>
                <a:cs typeface="Mangal" pitchFamily="2"/>
              </a:rPr>
              <a:t> Service)</a:t>
            </a:r>
          </a:p>
          <a:p>
            <a:pPr marL="0" marR="0" lvl="0" indent="0" algn="l" rtl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None/>
              <a:tabLst/>
              <a:defRPr sz="1800"/>
            </a:pPr>
            <a:endParaRPr lang="fr-FR" sz="1800" b="0" i="0" u="none" strike="noStrike" kern="1200" spc="0" dirty="0">
              <a:ln>
                <a:noFill/>
              </a:ln>
              <a:solidFill>
                <a:srgbClr val="000000"/>
              </a:solidFill>
              <a:latin typeface="Calibri" pitchFamily="18"/>
              <a:ea typeface="Microsoft YaHei" pitchFamily="2"/>
              <a:cs typeface="Mangal" pitchFamily="2"/>
            </a:endParaRPr>
          </a:p>
          <a:p>
            <a:pPr marL="0" marR="0" lvl="0" indent="0" algn="l" rtl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None/>
              <a:tabLst/>
              <a:defRPr sz="1800"/>
            </a:pPr>
            <a:endParaRPr lang="fr-FR" sz="1800" b="0" i="0" u="none" strike="noStrike" kern="1200" spc="0" dirty="0">
              <a:ln>
                <a:noFill/>
              </a:ln>
              <a:solidFill>
                <a:srgbClr val="000000"/>
              </a:solidFill>
              <a:latin typeface="Calibri" pitchFamily="18"/>
              <a:ea typeface="Microsoft YaHei" pitchFamily="2"/>
              <a:cs typeface="Mangal" pitchFamily="2"/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23280" y="3065352"/>
            <a:ext cx="3276720" cy="317196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Connecteur droit 6"/>
          <p:cNvSpPr/>
          <p:nvPr/>
        </p:nvSpPr>
        <p:spPr>
          <a:xfrm>
            <a:off x="3671999" y="4577352"/>
            <a:ext cx="648001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fr-FR" sz="1800" b="0" i="0" u="none" strike="noStrike" kern="1200">
              <a:ln>
                <a:noFill/>
              </a:ln>
              <a:latin typeface="Arial" pitchFamily="18"/>
              <a:ea typeface="Microsoft YaHei" pitchFamily="2"/>
              <a:cs typeface="Mangal" pitchFamily="2"/>
            </a:endParaRP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4455720" y="2817354"/>
            <a:ext cx="4076720" cy="380664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ZoneTexte 5"/>
          <p:cNvSpPr txBox="1"/>
          <p:nvPr/>
        </p:nvSpPr>
        <p:spPr>
          <a:xfrm>
            <a:off x="179512" y="200829"/>
            <a:ext cx="1656184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fr-FR"/>
            </a:defPPr>
            <a:lvl1pPr>
              <a:defRPr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fr-FR" dirty="0" smtClean="0"/>
              <a:t>Configuration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04314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/>
          <p:cNvSpPr/>
          <p:nvPr/>
        </p:nvSpPr>
        <p:spPr>
          <a:xfrm>
            <a:off x="72000" y="620688"/>
            <a:ext cx="9072000" cy="1730751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5000" rIns="90000" bIns="45000" anchor="t" anchorCtr="0" compatLnSpc="0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defRPr sz="1800"/>
            </a:pPr>
            <a:r>
              <a:rPr lang="fr-FR" b="1" u="sng" dirty="0">
                <a:solidFill>
                  <a:srgbClr val="000000"/>
                </a:solidFill>
                <a:latin typeface="Calibri" pitchFamily="34" charset="0"/>
                <a:ea typeface="Microsoft YaHei" pitchFamily="2"/>
                <a:cs typeface="Mangal" pitchFamily="2"/>
              </a:rPr>
              <a:t>Étape </a:t>
            </a:r>
            <a:r>
              <a:rPr lang="fr-FR" b="1" u="sng" dirty="0" smtClean="0">
                <a:solidFill>
                  <a:srgbClr val="000000"/>
                </a:solidFill>
                <a:latin typeface="Calibri" pitchFamily="34" charset="0"/>
                <a:ea typeface="Microsoft YaHei" pitchFamily="2"/>
                <a:cs typeface="Mangal" pitchFamily="2"/>
              </a:rPr>
              <a:t>2 </a:t>
            </a:r>
            <a:r>
              <a:rPr lang="fr-FR" b="1" u="sng" dirty="0">
                <a:solidFill>
                  <a:srgbClr val="000000"/>
                </a:solidFill>
                <a:latin typeface="Calibri" pitchFamily="34" charset="0"/>
                <a:ea typeface="Microsoft YaHei" pitchFamily="2"/>
                <a:cs typeface="Mangal" pitchFamily="2"/>
              </a:rPr>
              <a:t>– </a:t>
            </a:r>
            <a:r>
              <a:rPr lang="fr-FR" b="1" u="sng" dirty="0" smtClean="0">
                <a:solidFill>
                  <a:srgbClr val="000000"/>
                </a:solidFill>
                <a:latin typeface="Calibri" pitchFamily="34" charset="0"/>
                <a:ea typeface="Microsoft YaHei" pitchFamily="2"/>
                <a:cs typeface="Mangal" pitchFamily="2"/>
              </a:rPr>
              <a:t>Configuration de l’accès à la base DWH (Suite)</a:t>
            </a:r>
          </a:p>
          <a:p>
            <a:pPr>
              <a:spcBef>
                <a:spcPts val="300"/>
              </a:spcBef>
              <a:spcAft>
                <a:spcPts val="300"/>
              </a:spcAft>
              <a:defRPr sz="1800"/>
            </a:pPr>
            <a:r>
              <a:rPr lang="fr-FR" sz="1800" b="0" i="0" u="none" strike="noStrike" kern="1200" spc="0" dirty="0" smtClean="0">
                <a:ln>
                  <a:noFill/>
                </a:ln>
                <a:solidFill>
                  <a:srgbClr val="000000"/>
                </a:solidFill>
                <a:latin typeface="Calibri" pitchFamily="18"/>
                <a:ea typeface="Microsoft YaHei" pitchFamily="2"/>
                <a:cs typeface="Mangal" pitchFamily="2"/>
              </a:rPr>
              <a:t>Sélectionnez </a:t>
            </a:r>
            <a:r>
              <a:rPr lang="fr-FR" sz="18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Calibri" pitchFamily="18"/>
                <a:ea typeface="Microsoft YaHei" pitchFamily="2"/>
                <a:cs typeface="Mangal" pitchFamily="2"/>
              </a:rPr>
              <a:t>l'onglet Mappage de l'utilisateur, cochez votre base de données et donnez les droits </a:t>
            </a:r>
            <a:r>
              <a:rPr lang="fr-FR" sz="1800" b="1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Calibri" pitchFamily="18"/>
                <a:ea typeface="Microsoft YaHei" pitchFamily="2"/>
                <a:cs typeface="Mangal" pitchFamily="2"/>
              </a:rPr>
              <a:t>public</a:t>
            </a:r>
            <a:r>
              <a:rPr lang="fr-FR" sz="18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Calibri" pitchFamily="18"/>
                <a:ea typeface="Microsoft YaHei" pitchFamily="2"/>
                <a:cs typeface="Mangal" pitchFamily="2"/>
              </a:rPr>
              <a:t> et </a:t>
            </a:r>
            <a:r>
              <a:rPr lang="fr-FR" sz="1800" b="1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Calibri" pitchFamily="18"/>
                <a:ea typeface="Microsoft YaHei" pitchFamily="2"/>
                <a:cs typeface="Mangal" pitchFamily="2"/>
              </a:rPr>
              <a:t>db_datareader</a:t>
            </a:r>
            <a:endParaRPr lang="fr-FR" sz="1800" b="1" i="0" u="none" strike="noStrike" kern="1200" spc="0" dirty="0">
              <a:ln>
                <a:noFill/>
              </a:ln>
              <a:solidFill>
                <a:srgbClr val="000000"/>
              </a:solidFill>
              <a:latin typeface="Calibri" pitchFamily="18"/>
              <a:ea typeface="Microsoft YaHei" pitchFamily="2"/>
              <a:cs typeface="Mangal" pitchFamily="2"/>
            </a:endParaRPr>
          </a:p>
          <a:p>
            <a:pPr marL="0" marR="0" lvl="0" indent="0" algn="l" rtl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None/>
              <a:tabLst/>
              <a:defRPr sz="1800"/>
            </a:pPr>
            <a:endParaRPr lang="fr-FR" sz="1800" b="0" i="0" u="none" strike="noStrike" kern="1200" spc="0" dirty="0">
              <a:ln>
                <a:noFill/>
              </a:ln>
              <a:solidFill>
                <a:srgbClr val="000000"/>
              </a:solidFill>
              <a:latin typeface="Calibri" pitchFamily="18"/>
              <a:ea typeface="Microsoft YaHei" pitchFamily="2"/>
              <a:cs typeface="Mangal" pitchFamily="2"/>
            </a:endParaRPr>
          </a:p>
          <a:p>
            <a:pPr marL="0" marR="0" lvl="0" indent="0" algn="l" rtl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None/>
              <a:tabLst/>
              <a:defRPr sz="1800"/>
            </a:pPr>
            <a:endParaRPr lang="fr-FR" sz="1800" b="0" i="0" u="none" strike="noStrike" kern="1200" spc="0" dirty="0">
              <a:ln>
                <a:noFill/>
              </a:ln>
              <a:solidFill>
                <a:srgbClr val="000000"/>
              </a:solidFill>
              <a:latin typeface="Calibri" pitchFamily="18"/>
              <a:ea typeface="Microsoft YaHei" pitchFamily="2"/>
              <a:cs typeface="Mangal" pitchFamily="2"/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547664" y="1772816"/>
            <a:ext cx="4382098" cy="4275104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ZoneTexte 5"/>
          <p:cNvSpPr txBox="1"/>
          <p:nvPr/>
        </p:nvSpPr>
        <p:spPr>
          <a:xfrm>
            <a:off x="179512" y="200829"/>
            <a:ext cx="1656184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fr-FR"/>
            </a:defPPr>
            <a:lvl1pPr>
              <a:defRPr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fr-FR" dirty="0" smtClean="0"/>
              <a:t>Configuration</a:t>
            </a:r>
            <a:endParaRPr lang="fr-FR" dirty="0"/>
          </a:p>
        </p:txBody>
      </p:sp>
      <p:sp>
        <p:nvSpPr>
          <p:cNvPr id="8" name="Rectangle 7"/>
          <p:cNvSpPr/>
          <p:nvPr/>
        </p:nvSpPr>
        <p:spPr>
          <a:xfrm>
            <a:off x="198944" y="6237312"/>
            <a:ext cx="2359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>
                <a:solidFill>
                  <a:srgbClr val="000000"/>
                </a:solidFill>
                <a:latin typeface="Calibri" pitchFamily="18"/>
                <a:ea typeface="Microsoft YaHei" pitchFamily="2"/>
                <a:cs typeface="Mangal" pitchFamily="2"/>
              </a:rPr>
              <a:t>Validez et fermez SSMS</a:t>
            </a:r>
            <a:endParaRPr lang="fr-FR" dirty="0"/>
          </a:p>
        </p:txBody>
      </p:sp>
      <p:sp>
        <p:nvSpPr>
          <p:cNvPr id="9" name="Rectangle 8"/>
          <p:cNvSpPr/>
          <p:nvPr/>
        </p:nvSpPr>
        <p:spPr>
          <a:xfrm>
            <a:off x="4716016" y="5661248"/>
            <a:ext cx="576064" cy="386672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62118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/>
          <p:nvPr/>
        </p:nvSpPr>
        <p:spPr>
          <a:xfrm>
            <a:off x="90000" y="692696"/>
            <a:ext cx="8874488" cy="2448256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5000" rIns="90000" bIns="45000" anchor="t" anchorCtr="0" compatLnSpc="0"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>
              <a:spcBef>
                <a:spcPts val="300"/>
              </a:spcBef>
              <a:spcAft>
                <a:spcPts val="300"/>
              </a:spcAft>
              <a:buNone/>
            </a:pPr>
            <a:r>
              <a:rPr lang="fr-FR" b="1" u="sng" dirty="0" smtClean="0">
                <a:solidFill>
                  <a:srgbClr val="000000"/>
                </a:solidFill>
                <a:latin typeface="Calibri" pitchFamily="34" charset="0"/>
                <a:ea typeface="Microsoft YaHei" pitchFamily="2"/>
                <a:cs typeface="Mangal" pitchFamily="2"/>
              </a:rPr>
              <a:t>Étape 3 – Configuration du serveur OLAP dans SSDT</a:t>
            </a:r>
            <a:endParaRPr lang="fr-FR" b="1" i="0" u="sng" strike="noStrike" kern="1200" spc="0" dirty="0" smtClean="0">
              <a:ln>
                <a:noFill/>
              </a:ln>
              <a:solidFill>
                <a:srgbClr val="000000"/>
              </a:solidFill>
              <a:latin typeface="Calibri" pitchFamily="34" charset="0"/>
              <a:ea typeface="Microsoft YaHei" pitchFamily="2"/>
              <a:cs typeface="Mangal" pitchFamily="2"/>
            </a:endParaRPr>
          </a:p>
          <a:p>
            <a:pPr marL="342900" lvl="0" indent="-342900">
              <a:spcBef>
                <a:spcPts val="300"/>
              </a:spcBef>
              <a:spcAft>
                <a:spcPts val="300"/>
              </a:spcAft>
              <a:buNone/>
            </a:pPr>
            <a:r>
              <a:rPr lang="fr-FR" b="0" i="0" u="none" strike="noStrike" kern="1200" spc="0" dirty="0" smtClean="0">
                <a:ln>
                  <a:noFill/>
                </a:ln>
                <a:solidFill>
                  <a:srgbClr val="000000"/>
                </a:solidFill>
                <a:latin typeface="Calibri" pitchFamily="34" charset="0"/>
                <a:ea typeface="Microsoft YaHei" pitchFamily="2"/>
                <a:cs typeface="Mangal" pitchFamily="2"/>
              </a:rPr>
              <a:t>Ouvrez le projet </a:t>
            </a:r>
            <a:r>
              <a:rPr lang="fr-FR" dirty="0" smtClean="0">
                <a:solidFill>
                  <a:srgbClr val="000000"/>
                </a:solidFill>
                <a:latin typeface="Calibri" pitchFamily="34" charset="0"/>
                <a:ea typeface="Microsoft YaHei" pitchFamily="2"/>
                <a:cs typeface="Mangal" pitchFamily="2"/>
              </a:rPr>
              <a:t>CubeODE.sln dans </a:t>
            </a:r>
            <a:r>
              <a:rPr lang="fr-FR" b="0" i="0" u="none" strike="noStrike" kern="1200" spc="0" dirty="0" smtClean="0">
                <a:ln>
                  <a:noFill/>
                </a:ln>
                <a:solidFill>
                  <a:srgbClr val="000000"/>
                </a:solidFill>
                <a:latin typeface="Calibri" pitchFamily="34" charset="0"/>
                <a:ea typeface="Microsoft YaHei" pitchFamily="2"/>
                <a:cs typeface="Mangal" pitchFamily="2"/>
              </a:rPr>
              <a:t>Visual </a:t>
            </a:r>
            <a:r>
              <a:rPr lang="fr-FR" dirty="0">
                <a:solidFill>
                  <a:srgbClr val="000000"/>
                </a:solidFill>
                <a:latin typeface="Calibri" pitchFamily="34" charset="0"/>
                <a:ea typeface="Microsoft YaHei" pitchFamily="2"/>
                <a:cs typeface="Mangal" pitchFamily="2"/>
              </a:rPr>
              <a:t>Studio : \Sources\Cube </a:t>
            </a:r>
            <a:r>
              <a:rPr lang="fr-FR" dirty="0" smtClean="0">
                <a:solidFill>
                  <a:srgbClr val="000000"/>
                </a:solidFill>
                <a:latin typeface="Calibri" pitchFamily="34" charset="0"/>
                <a:ea typeface="Microsoft YaHei" pitchFamily="2"/>
                <a:cs typeface="Mangal" pitchFamily="2"/>
              </a:rPr>
              <a:t>SSAS\CubeODE1\</a:t>
            </a:r>
            <a:endParaRPr lang="fr-FR" b="0" i="0" u="none" strike="noStrike" kern="1200" spc="0" dirty="0" smtClean="0">
              <a:ln>
                <a:noFill/>
              </a:ln>
              <a:solidFill>
                <a:srgbClr val="000000"/>
              </a:solidFill>
              <a:latin typeface="Calibri" pitchFamily="34" charset="0"/>
              <a:ea typeface="Microsoft YaHei" pitchFamily="2"/>
              <a:cs typeface="Mangal" pitchFamily="2"/>
            </a:endParaRPr>
          </a:p>
          <a:p>
            <a:pPr marL="342900" marR="0" lvl="0" indent="-342900" algn="l" rtl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None/>
              <a:tabLst/>
            </a:pPr>
            <a:r>
              <a:rPr lang="fr-FR" b="0" i="0" u="none" strike="noStrike" kern="1200" spc="0" dirty="0" smtClean="0">
                <a:ln>
                  <a:noFill/>
                </a:ln>
                <a:solidFill>
                  <a:srgbClr val="000000"/>
                </a:solidFill>
                <a:latin typeface="Calibri" pitchFamily="34" charset="0"/>
                <a:ea typeface="Microsoft YaHei" pitchFamily="2"/>
                <a:cs typeface="Mangal" pitchFamily="2"/>
              </a:rPr>
              <a:t>Dans le menu PROJET &gt; </a:t>
            </a:r>
            <a:r>
              <a:rPr lang="fr-FR" b="0" i="0" u="none" strike="noStrike" kern="1200" spc="0" dirty="0" err="1" smtClean="0">
                <a:ln>
                  <a:noFill/>
                </a:ln>
                <a:solidFill>
                  <a:srgbClr val="000000"/>
                </a:solidFill>
                <a:latin typeface="Calibri" pitchFamily="34" charset="0"/>
                <a:ea typeface="Microsoft YaHei" pitchFamily="2"/>
                <a:cs typeface="Mangal" pitchFamily="2"/>
              </a:rPr>
              <a:t>Proprietes</a:t>
            </a:r>
            <a:r>
              <a:rPr lang="fr-FR" b="0" i="0" u="none" strike="noStrike" kern="1200" spc="0" dirty="0" smtClean="0">
                <a:ln>
                  <a:noFill/>
                </a:ln>
                <a:solidFill>
                  <a:srgbClr val="000000"/>
                </a:solidFill>
                <a:latin typeface="Calibri" pitchFamily="34" charset="0"/>
                <a:ea typeface="Microsoft YaHei" pitchFamily="2"/>
                <a:cs typeface="Mangal" pitchFamily="2"/>
              </a:rPr>
              <a:t> de </a:t>
            </a:r>
            <a:r>
              <a:rPr lang="fr-FR" dirty="0" err="1" smtClean="0">
                <a:solidFill>
                  <a:srgbClr val="000000"/>
                </a:solidFill>
                <a:latin typeface="Calibri" pitchFamily="34" charset="0"/>
                <a:ea typeface="Microsoft YaHei" pitchFamily="2"/>
                <a:cs typeface="Mangal" pitchFamily="2"/>
              </a:rPr>
              <a:t>C</a:t>
            </a:r>
            <a:r>
              <a:rPr lang="fr-FR" b="0" i="0" u="none" strike="noStrike" kern="1200" spc="0" dirty="0" err="1" smtClean="0">
                <a:ln>
                  <a:noFill/>
                </a:ln>
                <a:solidFill>
                  <a:srgbClr val="000000"/>
                </a:solidFill>
                <a:latin typeface="Calibri" pitchFamily="34" charset="0"/>
                <a:ea typeface="Microsoft YaHei" pitchFamily="2"/>
                <a:cs typeface="Mangal" pitchFamily="2"/>
              </a:rPr>
              <a:t>ubeODE</a:t>
            </a:r>
            <a:endParaRPr lang="fr-FR" b="0" i="0" u="none" strike="noStrike" kern="1200" spc="0" dirty="0" smtClean="0">
              <a:ln>
                <a:noFill/>
              </a:ln>
              <a:solidFill>
                <a:srgbClr val="000000"/>
              </a:solidFill>
              <a:latin typeface="Calibri" pitchFamily="34" charset="0"/>
              <a:ea typeface="Microsoft YaHei" pitchFamily="2"/>
              <a:cs typeface="Mangal" pitchFamily="2"/>
            </a:endParaRPr>
          </a:p>
          <a:p>
            <a:pPr marL="0" marR="0" lvl="0" indent="0" algn="l" rtl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None/>
              <a:tabLst/>
            </a:pPr>
            <a:r>
              <a:rPr lang="fr-FR" b="0" i="0" u="none" strike="noStrike" kern="1200" spc="0" dirty="0" smtClean="0">
                <a:ln>
                  <a:noFill/>
                </a:ln>
                <a:solidFill>
                  <a:srgbClr val="000000"/>
                </a:solidFill>
                <a:latin typeface="Calibri" pitchFamily="34" charset="0"/>
                <a:ea typeface="Microsoft YaHei" pitchFamily="2"/>
                <a:cs typeface="Mangal" pitchFamily="2"/>
              </a:rPr>
              <a:t>Personnaliser le param</a:t>
            </a:r>
            <a:r>
              <a:rPr lang="fr-FR" dirty="0" smtClean="0">
                <a:solidFill>
                  <a:srgbClr val="000000"/>
                </a:solidFill>
                <a:latin typeface="Calibri" pitchFamily="34" charset="0"/>
                <a:ea typeface="Microsoft YaHei" pitchFamily="2"/>
                <a:cs typeface="Mangal" pitchFamily="2"/>
              </a:rPr>
              <a:t>ètre serveur SSAS (Forme «</a:t>
            </a:r>
            <a:r>
              <a:rPr lang="fr-FR" b="1" dirty="0" smtClean="0">
                <a:solidFill>
                  <a:srgbClr val="000000"/>
                </a:solidFill>
                <a:latin typeface="Calibri" pitchFamily="34" charset="0"/>
                <a:ea typeface="Microsoft YaHei" pitchFamily="2"/>
                <a:cs typeface="Mangal" pitchFamily="2"/>
              </a:rPr>
              <a:t> </a:t>
            </a:r>
            <a:r>
              <a:rPr lang="fr-FR" b="1" dirty="0" err="1" smtClean="0">
                <a:solidFill>
                  <a:srgbClr val="000000"/>
                </a:solidFill>
                <a:latin typeface="Calibri" pitchFamily="34" charset="0"/>
                <a:ea typeface="Microsoft YaHei" pitchFamily="2"/>
                <a:cs typeface="Mangal" pitchFamily="2"/>
              </a:rPr>
              <a:t>localhost</a:t>
            </a:r>
            <a:r>
              <a:rPr lang="fr-FR" b="1" dirty="0" smtClean="0">
                <a:solidFill>
                  <a:srgbClr val="000000"/>
                </a:solidFill>
                <a:latin typeface="Calibri" pitchFamily="34" charset="0"/>
                <a:ea typeface="Microsoft YaHei" pitchFamily="2"/>
                <a:cs typeface="Mangal" pitchFamily="2"/>
              </a:rPr>
              <a:t>\</a:t>
            </a:r>
            <a:r>
              <a:rPr lang="fr-FR" b="1" dirty="0" err="1" smtClean="0">
                <a:solidFill>
                  <a:srgbClr val="000000"/>
                </a:solidFill>
                <a:latin typeface="Calibri" pitchFamily="34" charset="0"/>
                <a:ea typeface="Microsoft YaHei" pitchFamily="2"/>
                <a:cs typeface="Mangal" pitchFamily="2"/>
              </a:rPr>
              <a:t>ServeurSSAS</a:t>
            </a:r>
            <a:r>
              <a:rPr lang="fr-FR" dirty="0" smtClean="0">
                <a:solidFill>
                  <a:srgbClr val="000000"/>
                </a:solidFill>
                <a:latin typeface="Calibri" pitchFamily="34" charset="0"/>
                <a:ea typeface="Microsoft YaHei" pitchFamily="2"/>
                <a:cs typeface="Mangal" pitchFamily="2"/>
              </a:rPr>
              <a:t> » pour le serveur)</a:t>
            </a:r>
          </a:p>
          <a:p>
            <a:pPr marL="0" marR="0" lvl="0" indent="0" algn="l" rtl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None/>
              <a:tabLst/>
            </a:pPr>
            <a:r>
              <a:rPr lang="fr-FR" b="0" i="0" u="none" strike="noStrike" kern="1200" spc="0" dirty="0" smtClean="0">
                <a:ln>
                  <a:noFill/>
                </a:ln>
                <a:solidFill>
                  <a:srgbClr val="000000"/>
                </a:solidFill>
                <a:latin typeface="Calibri" pitchFamily="34" charset="0"/>
                <a:ea typeface="Microsoft YaHei" pitchFamily="2"/>
                <a:cs typeface="Mangal" pitchFamily="2"/>
              </a:rPr>
              <a:t>Si la base SSAS n’existe pas, vous pouvez laisser « </a:t>
            </a:r>
            <a:r>
              <a:rPr lang="fr-FR" b="0" i="0" u="none" strike="noStrike" kern="1200" spc="0" dirty="0" err="1" smtClean="0">
                <a:ln>
                  <a:noFill/>
                </a:ln>
                <a:solidFill>
                  <a:srgbClr val="000000"/>
                </a:solidFill>
                <a:latin typeface="Calibri" pitchFamily="34" charset="0"/>
                <a:ea typeface="Microsoft YaHei" pitchFamily="2"/>
                <a:cs typeface="Mangal" pitchFamily="2"/>
              </a:rPr>
              <a:t>CubeODE</a:t>
            </a:r>
            <a:r>
              <a:rPr lang="fr-FR" b="0" i="0" u="none" strike="noStrike" kern="1200" spc="0" dirty="0" smtClean="0">
                <a:ln>
                  <a:noFill/>
                </a:ln>
                <a:solidFill>
                  <a:srgbClr val="000000"/>
                </a:solidFill>
                <a:latin typeface="Calibri" pitchFamily="34" charset="0"/>
                <a:ea typeface="Microsoft YaHei" pitchFamily="2"/>
                <a:cs typeface="Mangal" pitchFamily="2"/>
              </a:rPr>
              <a:t> » pour le champ « Base de données »</a:t>
            </a:r>
            <a:endParaRPr lang="fr-FR" b="0" i="0" u="none" strike="noStrike" kern="1200" spc="0" dirty="0">
              <a:ln>
                <a:noFill/>
              </a:ln>
              <a:solidFill>
                <a:srgbClr val="000000"/>
              </a:solidFill>
              <a:latin typeface="Calibri" pitchFamily="34" charset="0"/>
              <a:ea typeface="Microsoft YaHei" pitchFamily="2"/>
              <a:cs typeface="Mangal" pitchFamily="2"/>
            </a:endParaRPr>
          </a:p>
          <a:p>
            <a:pPr marL="0" marR="0" lvl="0" indent="0" algn="l" rtl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None/>
              <a:tabLst/>
            </a:pPr>
            <a:endParaRPr lang="fr-FR" b="0" i="0" u="none" strike="noStrike" kern="1200" spc="0" dirty="0">
              <a:ln>
                <a:noFill/>
              </a:ln>
              <a:solidFill>
                <a:srgbClr val="000000"/>
              </a:solidFill>
              <a:latin typeface="Calibri" pitchFamily="34" charset="0"/>
              <a:ea typeface="Microsoft YaHei" pitchFamily="2"/>
              <a:cs typeface="Mangal" pitchFamily="2"/>
            </a:endParaRPr>
          </a:p>
        </p:txBody>
      </p:sp>
      <p:sp>
        <p:nvSpPr>
          <p:cNvPr id="18" name="ZoneTexte 5"/>
          <p:cNvSpPr txBox="1"/>
          <p:nvPr/>
        </p:nvSpPr>
        <p:spPr>
          <a:xfrm>
            <a:off x="179512" y="200829"/>
            <a:ext cx="1656184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fr-FR"/>
            </a:defPPr>
            <a:lvl1pPr>
              <a:defRPr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fr-FR" dirty="0" smtClean="0"/>
              <a:t>Configuration</a:t>
            </a:r>
            <a:endParaRPr lang="fr-FR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3648" y="2499847"/>
            <a:ext cx="6793387" cy="3455113"/>
          </a:xfrm>
          <a:prstGeom prst="rect">
            <a:avLst/>
          </a:prstGeom>
        </p:spPr>
      </p:pic>
      <p:cxnSp>
        <p:nvCxnSpPr>
          <p:cNvPr id="20" name="Straight Arrow Connector 19"/>
          <p:cNvCxnSpPr>
            <a:stCxn id="3" idx="0"/>
          </p:cNvCxnSpPr>
          <p:nvPr/>
        </p:nvCxnSpPr>
        <p:spPr>
          <a:xfrm>
            <a:off x="4800342" y="2499847"/>
            <a:ext cx="131698" cy="713129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ZoneTexte 7"/>
          <p:cNvSpPr txBox="1"/>
          <p:nvPr/>
        </p:nvSpPr>
        <p:spPr>
          <a:xfrm>
            <a:off x="179512" y="5954960"/>
            <a:ext cx="87849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i="1" dirty="0" smtClean="0"/>
              <a:t>Note</a:t>
            </a:r>
            <a:r>
              <a:rPr lang="fr-FR" sz="1400" i="1" dirty="0" smtClean="0"/>
              <a:t> : Si vous travaillez en local : Préfixer le nom du serveur par « </a:t>
            </a:r>
            <a:r>
              <a:rPr lang="fr-FR" sz="1400" i="1" dirty="0" err="1" smtClean="0"/>
              <a:t>Localhost</a:t>
            </a:r>
            <a:r>
              <a:rPr lang="fr-FR" sz="1400" i="1" dirty="0" smtClean="0"/>
              <a:t> » ou par le nom de la machine</a:t>
            </a:r>
            <a:endParaRPr lang="fr-FR" sz="1400" i="1" dirty="0"/>
          </a:p>
        </p:txBody>
      </p:sp>
    </p:spTree>
    <p:extLst>
      <p:ext uri="{BB962C8B-B14F-4D97-AF65-F5344CB8AC3E}">
        <p14:creationId xmlns:p14="http://schemas.microsoft.com/office/powerpoint/2010/main" val="1641696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/>
          <p:nvPr/>
        </p:nvSpPr>
        <p:spPr>
          <a:xfrm>
            <a:off x="90000" y="692696"/>
            <a:ext cx="8874488" cy="73143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5000" rIns="90000" bIns="45000" anchor="t" anchorCtr="0" compatLnSpc="0"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>
              <a:spcBef>
                <a:spcPts val="300"/>
              </a:spcBef>
              <a:spcAft>
                <a:spcPts val="300"/>
              </a:spcAft>
              <a:buNone/>
            </a:pPr>
            <a:r>
              <a:rPr lang="fr-FR" b="1" u="sng" dirty="0" smtClean="0">
                <a:solidFill>
                  <a:srgbClr val="000000"/>
                </a:solidFill>
                <a:latin typeface="Calibri" pitchFamily="34" charset="0"/>
                <a:ea typeface="Microsoft YaHei" pitchFamily="2"/>
                <a:cs typeface="Mangal" pitchFamily="2"/>
              </a:rPr>
              <a:t>Étape 4 – Configuration de la source des données</a:t>
            </a:r>
            <a:endParaRPr lang="fr-FR" b="1" i="0" u="sng" strike="noStrike" kern="1200" spc="0" dirty="0" smtClean="0">
              <a:ln>
                <a:noFill/>
              </a:ln>
              <a:solidFill>
                <a:srgbClr val="000000"/>
              </a:solidFill>
              <a:latin typeface="Calibri" pitchFamily="34" charset="0"/>
              <a:ea typeface="Microsoft YaHei" pitchFamily="2"/>
              <a:cs typeface="Mangal" pitchFamily="2"/>
            </a:endParaRPr>
          </a:p>
          <a:p>
            <a:pPr marL="342900" marR="0" lvl="0" indent="-342900" algn="l" rtl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None/>
              <a:tabLst/>
            </a:pPr>
            <a:r>
              <a:rPr lang="fr-FR" b="0" i="0" u="none" strike="noStrike" kern="1200" spc="0" dirty="0" smtClean="0">
                <a:ln>
                  <a:noFill/>
                </a:ln>
                <a:solidFill>
                  <a:srgbClr val="000000"/>
                </a:solidFill>
                <a:latin typeface="Calibri" pitchFamily="34" charset="0"/>
                <a:ea typeface="Microsoft YaHei" pitchFamily="2"/>
                <a:cs typeface="Mangal" pitchFamily="2"/>
              </a:rPr>
              <a:t>Double-cliquer sur l’icône </a:t>
            </a:r>
            <a:r>
              <a:rPr lang="fr-FR" b="0" i="0" u="none" strike="noStrike" kern="1200" spc="0" dirty="0" err="1" smtClean="0">
                <a:ln>
                  <a:noFill/>
                </a:ln>
                <a:solidFill>
                  <a:srgbClr val="000000"/>
                </a:solidFill>
                <a:latin typeface="Calibri" pitchFamily="34" charset="0"/>
                <a:ea typeface="Microsoft YaHei" pitchFamily="2"/>
                <a:cs typeface="Mangal" pitchFamily="2"/>
              </a:rPr>
              <a:t>DataWarehouse</a:t>
            </a:r>
            <a:r>
              <a:rPr lang="fr-FR" dirty="0" err="1" smtClean="0">
                <a:solidFill>
                  <a:srgbClr val="000000"/>
                </a:solidFill>
                <a:latin typeface="Calibri" pitchFamily="34" charset="0"/>
                <a:ea typeface="Microsoft YaHei" pitchFamily="2"/>
                <a:cs typeface="Mangal" pitchFamily="2"/>
              </a:rPr>
              <a:t>_</a:t>
            </a:r>
            <a:r>
              <a:rPr lang="fr-FR" b="0" i="0" u="none" strike="noStrike" kern="1200" spc="0" dirty="0" err="1" smtClean="0">
                <a:ln>
                  <a:noFill/>
                </a:ln>
                <a:solidFill>
                  <a:srgbClr val="000000"/>
                </a:solidFill>
                <a:latin typeface="Calibri" pitchFamily="34" charset="0"/>
                <a:ea typeface="Microsoft YaHei" pitchFamily="2"/>
                <a:cs typeface="Mangal" pitchFamily="2"/>
              </a:rPr>
              <a:t>ODE</a:t>
            </a:r>
            <a:r>
              <a:rPr lang="fr-FR" b="0" i="0" u="none" strike="noStrike" kern="1200" spc="0" dirty="0" smtClean="0">
                <a:ln>
                  <a:noFill/>
                </a:ln>
                <a:solidFill>
                  <a:srgbClr val="000000"/>
                </a:solidFill>
                <a:latin typeface="Calibri" pitchFamily="34" charset="0"/>
                <a:ea typeface="Microsoft YaHei" pitchFamily="2"/>
                <a:cs typeface="Mangal" pitchFamily="2"/>
              </a:rPr>
              <a:t>, puis configurer l’onglet </a:t>
            </a:r>
            <a:r>
              <a:rPr lang="fr-FR" dirty="0" smtClean="0">
                <a:solidFill>
                  <a:srgbClr val="000000"/>
                </a:solidFill>
                <a:latin typeface="Calibri" pitchFamily="34" charset="0"/>
                <a:ea typeface="Microsoft YaHei" pitchFamily="2"/>
                <a:cs typeface="Mangal" pitchFamily="2"/>
              </a:rPr>
              <a:t>« G</a:t>
            </a:r>
            <a:r>
              <a:rPr lang="fr-FR" b="0" i="0" u="none" strike="noStrike" kern="1200" spc="0" dirty="0" smtClean="0">
                <a:ln>
                  <a:noFill/>
                </a:ln>
                <a:solidFill>
                  <a:srgbClr val="000000"/>
                </a:solidFill>
                <a:latin typeface="Calibri" pitchFamily="34" charset="0"/>
                <a:ea typeface="Microsoft YaHei" pitchFamily="2"/>
                <a:cs typeface="Mangal" pitchFamily="2"/>
              </a:rPr>
              <a:t>énéral »</a:t>
            </a:r>
            <a:endParaRPr lang="fr-FR" b="0" i="0" u="none" strike="noStrike" kern="1200" spc="0" dirty="0">
              <a:ln>
                <a:noFill/>
              </a:ln>
              <a:solidFill>
                <a:srgbClr val="000000"/>
              </a:solidFill>
              <a:latin typeface="Calibri" pitchFamily="34" charset="0"/>
              <a:ea typeface="Microsoft YaHei" pitchFamily="2"/>
              <a:cs typeface="Mangal" pitchFamily="2"/>
            </a:endParaRPr>
          </a:p>
        </p:txBody>
      </p:sp>
      <p:sp>
        <p:nvSpPr>
          <p:cNvPr id="18" name="ZoneTexte 5"/>
          <p:cNvSpPr txBox="1"/>
          <p:nvPr/>
        </p:nvSpPr>
        <p:spPr>
          <a:xfrm>
            <a:off x="179512" y="200829"/>
            <a:ext cx="1656184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fr-FR"/>
            </a:defPPr>
            <a:lvl1pPr>
              <a:defRPr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fr-FR" dirty="0" smtClean="0"/>
              <a:t>Configuration</a:t>
            </a:r>
            <a:endParaRPr lang="fr-FR" dirty="0"/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3059832" y="1424135"/>
            <a:ext cx="1224136" cy="924745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3968" y="1424135"/>
            <a:ext cx="2169170" cy="128478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6612" y="2780928"/>
            <a:ext cx="5880112" cy="2952327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179512" y="5954960"/>
            <a:ext cx="87849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i="1" dirty="0" smtClean="0"/>
              <a:t>Note</a:t>
            </a:r>
            <a:r>
              <a:rPr lang="fr-FR" sz="1400" i="1" dirty="0" smtClean="0"/>
              <a:t> : Si vous travaillez en local : Inutile de préfixer le nom du serveur par « </a:t>
            </a:r>
            <a:r>
              <a:rPr lang="fr-FR" sz="1400" i="1" dirty="0" err="1" smtClean="0"/>
              <a:t>Localhost</a:t>
            </a:r>
            <a:r>
              <a:rPr lang="fr-FR" sz="1400" i="1" dirty="0" smtClean="0"/>
              <a:t> » ou par le nom de la machine</a:t>
            </a:r>
            <a:endParaRPr lang="fr-FR" sz="1400" i="1" dirty="0"/>
          </a:p>
        </p:txBody>
      </p:sp>
    </p:spTree>
    <p:extLst>
      <p:ext uri="{BB962C8B-B14F-4D97-AF65-F5344CB8AC3E}">
        <p14:creationId xmlns:p14="http://schemas.microsoft.com/office/powerpoint/2010/main" val="835279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/>
          <p:nvPr/>
        </p:nvSpPr>
        <p:spPr>
          <a:xfrm>
            <a:off x="90000" y="692696"/>
            <a:ext cx="8874488" cy="73143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5000" rIns="90000" bIns="45000" anchor="t" anchorCtr="0" compatLnSpc="0"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>
              <a:spcBef>
                <a:spcPts val="300"/>
              </a:spcBef>
              <a:spcAft>
                <a:spcPts val="300"/>
              </a:spcAft>
              <a:buNone/>
            </a:pPr>
            <a:r>
              <a:rPr lang="fr-FR" b="1" u="sng" dirty="0" smtClean="0">
                <a:solidFill>
                  <a:srgbClr val="000000"/>
                </a:solidFill>
                <a:latin typeface="Calibri" pitchFamily="34" charset="0"/>
                <a:ea typeface="Microsoft YaHei" pitchFamily="2"/>
                <a:cs typeface="Mangal" pitchFamily="2"/>
              </a:rPr>
              <a:t>Étape </a:t>
            </a:r>
            <a:r>
              <a:rPr lang="fr-FR" b="1" u="sng" dirty="0">
                <a:solidFill>
                  <a:srgbClr val="000000"/>
                </a:solidFill>
                <a:latin typeface="Calibri" pitchFamily="34" charset="0"/>
                <a:ea typeface="Microsoft YaHei" pitchFamily="2"/>
                <a:cs typeface="Mangal" pitchFamily="2"/>
              </a:rPr>
              <a:t>5</a:t>
            </a:r>
            <a:r>
              <a:rPr lang="fr-FR" b="1" u="sng" dirty="0" smtClean="0">
                <a:solidFill>
                  <a:srgbClr val="000000"/>
                </a:solidFill>
                <a:latin typeface="Calibri" pitchFamily="34" charset="0"/>
                <a:ea typeface="Microsoft YaHei" pitchFamily="2"/>
                <a:cs typeface="Mangal" pitchFamily="2"/>
              </a:rPr>
              <a:t> – Configuration de la source des données (Suite)</a:t>
            </a:r>
            <a:endParaRPr lang="fr-FR" b="1" i="0" u="sng" strike="noStrike" kern="1200" spc="0" dirty="0" smtClean="0">
              <a:ln>
                <a:noFill/>
              </a:ln>
              <a:solidFill>
                <a:srgbClr val="000000"/>
              </a:solidFill>
              <a:latin typeface="Calibri" pitchFamily="34" charset="0"/>
              <a:ea typeface="Microsoft YaHei" pitchFamily="2"/>
              <a:cs typeface="Mangal" pitchFamily="2"/>
            </a:endParaRPr>
          </a:p>
          <a:p>
            <a:pPr marL="342900" marR="0" lvl="0" indent="-342900" algn="l" rtl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None/>
              <a:tabLst/>
            </a:pPr>
            <a:r>
              <a:rPr lang="fr-FR" b="0" i="0" u="none" strike="noStrike" kern="1200" spc="0" dirty="0" smtClean="0">
                <a:ln>
                  <a:noFill/>
                </a:ln>
                <a:solidFill>
                  <a:srgbClr val="000000"/>
                </a:solidFill>
                <a:latin typeface="Calibri" pitchFamily="34" charset="0"/>
                <a:ea typeface="Microsoft YaHei" pitchFamily="2"/>
                <a:cs typeface="Mangal" pitchFamily="2"/>
              </a:rPr>
              <a:t>Configurer l’onglet « Informations d’emprunt d’identité »</a:t>
            </a:r>
            <a:endParaRPr lang="fr-FR" b="0" i="0" u="none" strike="noStrike" kern="1200" spc="0" dirty="0">
              <a:ln>
                <a:noFill/>
              </a:ln>
              <a:solidFill>
                <a:srgbClr val="000000"/>
              </a:solidFill>
              <a:latin typeface="Calibri" pitchFamily="34" charset="0"/>
              <a:ea typeface="Microsoft YaHei" pitchFamily="2"/>
              <a:cs typeface="Mangal" pitchFamily="2"/>
            </a:endParaRPr>
          </a:p>
        </p:txBody>
      </p:sp>
      <p:sp>
        <p:nvSpPr>
          <p:cNvPr id="18" name="ZoneTexte 5"/>
          <p:cNvSpPr txBox="1"/>
          <p:nvPr/>
        </p:nvSpPr>
        <p:spPr>
          <a:xfrm>
            <a:off x="179512" y="200829"/>
            <a:ext cx="1656184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fr-FR"/>
            </a:defPPr>
            <a:lvl1pPr>
              <a:defRPr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fr-FR" dirty="0" smtClean="0"/>
              <a:t>Configuration</a:t>
            </a:r>
            <a:endParaRPr lang="fr-FR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916832"/>
            <a:ext cx="6609357" cy="3224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2"/>
          <p:cNvSpPr/>
          <p:nvPr/>
        </p:nvSpPr>
        <p:spPr>
          <a:xfrm>
            <a:off x="1547664" y="3933056"/>
            <a:ext cx="2088232" cy="36004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8621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/>
          <p:nvPr/>
        </p:nvSpPr>
        <p:spPr>
          <a:xfrm>
            <a:off x="90000" y="692696"/>
            <a:ext cx="8874488" cy="73143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5000" rIns="90000" bIns="45000" anchor="t" anchorCtr="0" compatLnSpc="0"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>
              <a:spcBef>
                <a:spcPts val="300"/>
              </a:spcBef>
              <a:spcAft>
                <a:spcPts val="300"/>
              </a:spcAft>
              <a:buNone/>
            </a:pPr>
            <a:r>
              <a:rPr lang="fr-FR" b="1" u="sng" dirty="0" smtClean="0">
                <a:solidFill>
                  <a:srgbClr val="000000"/>
                </a:solidFill>
                <a:latin typeface="Calibri" pitchFamily="34" charset="0"/>
                <a:ea typeface="Microsoft YaHei" pitchFamily="2"/>
                <a:cs typeface="Mangal" pitchFamily="2"/>
              </a:rPr>
              <a:t>Étape </a:t>
            </a:r>
            <a:r>
              <a:rPr lang="fr-FR" b="1" u="sng" dirty="0">
                <a:solidFill>
                  <a:srgbClr val="000000"/>
                </a:solidFill>
                <a:latin typeface="Calibri" pitchFamily="34" charset="0"/>
                <a:ea typeface="Microsoft YaHei" pitchFamily="2"/>
                <a:cs typeface="Mangal" pitchFamily="2"/>
              </a:rPr>
              <a:t>6</a:t>
            </a:r>
            <a:r>
              <a:rPr lang="fr-FR" b="1" u="sng" dirty="0" smtClean="0">
                <a:solidFill>
                  <a:srgbClr val="000000"/>
                </a:solidFill>
                <a:latin typeface="Calibri" pitchFamily="34" charset="0"/>
                <a:ea typeface="Microsoft YaHei" pitchFamily="2"/>
                <a:cs typeface="Mangal" pitchFamily="2"/>
              </a:rPr>
              <a:t> – Déployer la Solution dans le serveur SSAS configuré à l’étape 1</a:t>
            </a:r>
            <a:endParaRPr lang="fr-FR" b="1" i="0" u="sng" strike="noStrike" kern="1200" spc="0" dirty="0" smtClean="0">
              <a:ln>
                <a:noFill/>
              </a:ln>
              <a:solidFill>
                <a:srgbClr val="000000"/>
              </a:solidFill>
              <a:latin typeface="Calibri" pitchFamily="34" charset="0"/>
              <a:ea typeface="Microsoft YaHei" pitchFamily="2"/>
              <a:cs typeface="Mangal" pitchFamily="2"/>
            </a:endParaRPr>
          </a:p>
          <a:p>
            <a:pPr marL="342900" lvl="0" indent="-342900">
              <a:spcBef>
                <a:spcPts val="300"/>
              </a:spcBef>
              <a:spcAft>
                <a:spcPts val="300"/>
              </a:spcAft>
              <a:buNone/>
            </a:pPr>
            <a:r>
              <a:rPr lang="fr-FR" b="0" i="0" u="none" strike="noStrike" kern="1200" spc="0" dirty="0" smtClean="0">
                <a:ln>
                  <a:noFill/>
                </a:ln>
                <a:solidFill>
                  <a:srgbClr val="000000"/>
                </a:solidFill>
                <a:latin typeface="Calibri" pitchFamily="34" charset="0"/>
                <a:ea typeface="Microsoft YaHei" pitchFamily="2"/>
                <a:cs typeface="Mangal" pitchFamily="2"/>
              </a:rPr>
              <a:t>Cliquer avec le bouton droit </a:t>
            </a:r>
            <a:r>
              <a:rPr lang="fr-FR" dirty="0">
                <a:solidFill>
                  <a:srgbClr val="000000"/>
                </a:solidFill>
                <a:latin typeface="Calibri" pitchFamily="34" charset="0"/>
                <a:ea typeface="Microsoft YaHei" pitchFamily="2"/>
                <a:cs typeface="Mangal" pitchFamily="2"/>
              </a:rPr>
              <a:t>dans Solution ‘</a:t>
            </a:r>
            <a:r>
              <a:rPr lang="fr-FR" dirty="0" err="1" smtClean="0">
                <a:solidFill>
                  <a:srgbClr val="000000"/>
                </a:solidFill>
                <a:latin typeface="Calibri" pitchFamily="34" charset="0"/>
                <a:ea typeface="Microsoft YaHei" pitchFamily="2"/>
                <a:cs typeface="Mangal" pitchFamily="2"/>
              </a:rPr>
              <a:t>CubeODE</a:t>
            </a:r>
            <a:r>
              <a:rPr lang="fr-FR" dirty="0" smtClean="0">
                <a:solidFill>
                  <a:srgbClr val="000000"/>
                </a:solidFill>
                <a:latin typeface="Calibri" pitchFamily="34" charset="0"/>
                <a:ea typeface="Microsoft YaHei" pitchFamily="2"/>
                <a:cs typeface="Mangal" pitchFamily="2"/>
              </a:rPr>
              <a:t>’ puis sur déployer la solution</a:t>
            </a:r>
            <a:endParaRPr lang="fr-FR" b="0" i="0" u="none" strike="noStrike" kern="1200" spc="0" dirty="0">
              <a:ln>
                <a:noFill/>
              </a:ln>
              <a:solidFill>
                <a:srgbClr val="000000"/>
              </a:solidFill>
              <a:latin typeface="Calibri" pitchFamily="34" charset="0"/>
              <a:ea typeface="Microsoft YaHei" pitchFamily="2"/>
              <a:cs typeface="Mangal" pitchFamily="2"/>
            </a:endParaRPr>
          </a:p>
        </p:txBody>
      </p:sp>
      <p:sp>
        <p:nvSpPr>
          <p:cNvPr id="18" name="ZoneTexte 5"/>
          <p:cNvSpPr txBox="1"/>
          <p:nvPr/>
        </p:nvSpPr>
        <p:spPr>
          <a:xfrm>
            <a:off x="179512" y="200829"/>
            <a:ext cx="2304256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fr-FR"/>
            </a:defPPr>
            <a:lvl1pPr>
              <a:defRPr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fr-FR" dirty="0" smtClean="0"/>
              <a:t>Déploiement du Cube</a:t>
            </a:r>
            <a:endParaRPr lang="fr-FR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095" y="1556792"/>
            <a:ext cx="8323809" cy="4852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728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ZoneTexte 5"/>
          <p:cNvSpPr txBox="1"/>
          <p:nvPr/>
        </p:nvSpPr>
        <p:spPr>
          <a:xfrm>
            <a:off x="179512" y="200829"/>
            <a:ext cx="4320480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fr-FR"/>
            </a:defPPr>
            <a:lvl1pPr>
              <a:defRPr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fr-FR" dirty="0" smtClean="0"/>
              <a:t>Ecran de confirmation du déploiement</a:t>
            </a:r>
            <a:endParaRPr lang="fr-FR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0626" y="1196752"/>
            <a:ext cx="6758731" cy="3343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1120626" y="4005064"/>
            <a:ext cx="6619726" cy="432048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52059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827584" y="2420888"/>
            <a:ext cx="7632937" cy="1323439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4000" dirty="0" smtClean="0"/>
              <a:t>INSTALLATION</a:t>
            </a:r>
          </a:p>
          <a:p>
            <a:pPr algn="ctr"/>
            <a:r>
              <a:rPr lang="fr-FR" sz="4000" dirty="0" smtClean="0"/>
              <a:t>Visual Studio 2015</a:t>
            </a:r>
            <a:endParaRPr lang="fr-FR" sz="4000" dirty="0"/>
          </a:p>
        </p:txBody>
      </p:sp>
    </p:spTree>
    <p:extLst>
      <p:ext uri="{BB962C8B-B14F-4D97-AF65-F5344CB8AC3E}">
        <p14:creationId xmlns:p14="http://schemas.microsoft.com/office/powerpoint/2010/main" val="1069923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/>
          <p:cNvSpPr txBox="1"/>
          <p:nvPr/>
        </p:nvSpPr>
        <p:spPr>
          <a:xfrm>
            <a:off x="179512" y="200829"/>
            <a:ext cx="3096344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fr-FR"/>
            </a:defPPr>
            <a:lvl1pPr>
              <a:defRPr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fr-FR" dirty="0" smtClean="0"/>
              <a:t>Téléchargement &amp; Installation</a:t>
            </a:r>
            <a:endParaRPr lang="fr-FR" dirty="0"/>
          </a:p>
        </p:txBody>
      </p:sp>
      <p:sp>
        <p:nvSpPr>
          <p:cNvPr id="2" name="Rectangle 1"/>
          <p:cNvSpPr/>
          <p:nvPr/>
        </p:nvSpPr>
        <p:spPr>
          <a:xfrm>
            <a:off x="467544" y="620688"/>
            <a:ext cx="813690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fr-FR" dirty="0"/>
          </a:p>
          <a:p>
            <a:r>
              <a:rPr lang="fr-FR" dirty="0" smtClean="0"/>
              <a:t>Aller sur la page de Microsoft Visual Studio 2015</a:t>
            </a:r>
            <a:endParaRPr lang="fr-FR" dirty="0"/>
          </a:p>
        </p:txBody>
      </p:sp>
      <p:sp>
        <p:nvSpPr>
          <p:cNvPr id="9" name="Rectangle 8"/>
          <p:cNvSpPr/>
          <p:nvPr/>
        </p:nvSpPr>
        <p:spPr>
          <a:xfrm>
            <a:off x="611560" y="1445004"/>
            <a:ext cx="84249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>
                <a:hlinkClick r:id="rId3"/>
              </a:rPr>
              <a:t>https://</a:t>
            </a:r>
            <a:r>
              <a:rPr lang="fr-FR" dirty="0" smtClean="0">
                <a:hlinkClick r:id="rId3"/>
              </a:rPr>
              <a:t>www.visualstudio.com/fr-fr/downloads/download-visual-studio-vs.aspx</a:t>
            </a:r>
            <a:r>
              <a:rPr lang="fr-FR" dirty="0" smtClean="0"/>
              <a:t>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45191" y="2060848"/>
            <a:ext cx="8275342" cy="23083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/>
              <a:t>Choisir la version « Visual Studio </a:t>
            </a:r>
            <a:r>
              <a:rPr lang="fr-FR" dirty="0" err="1" smtClean="0"/>
              <a:t>Community</a:t>
            </a:r>
            <a:r>
              <a:rPr lang="fr-FR" dirty="0" smtClean="0"/>
              <a:t> » (Gratuit et illimité)</a:t>
            </a:r>
          </a:p>
          <a:p>
            <a:r>
              <a:rPr lang="fr-FR" dirty="0"/>
              <a:t>L’installeur </a:t>
            </a:r>
            <a:r>
              <a:rPr lang="fr-FR" dirty="0" smtClean="0">
                <a:solidFill>
                  <a:schemeClr val="tx2"/>
                </a:solidFill>
              </a:rPr>
              <a:t>vs_community.exe</a:t>
            </a:r>
            <a:r>
              <a:rPr lang="fr-FR" dirty="0" smtClean="0"/>
              <a:t> va être téléchargé (3 Mo)</a:t>
            </a:r>
          </a:p>
          <a:p>
            <a:endParaRPr lang="fr-FR" dirty="0"/>
          </a:p>
          <a:p>
            <a:r>
              <a:rPr lang="fr-FR" dirty="0" smtClean="0"/>
              <a:t>Exécuter l’installeur en mode administrateur </a:t>
            </a:r>
          </a:p>
          <a:p>
            <a:endParaRPr lang="fr-FR" dirty="0"/>
          </a:p>
          <a:p>
            <a:r>
              <a:rPr lang="fr-FR" dirty="0" smtClean="0"/>
              <a:t>Installer la prise en charge du langage C#</a:t>
            </a:r>
          </a:p>
          <a:p>
            <a:endParaRPr lang="fr-FR" dirty="0"/>
          </a:p>
          <a:p>
            <a:r>
              <a:rPr lang="fr-FR" dirty="0" smtClean="0"/>
              <a:t>Lancer : L’installeur va télécharger puis installer les modules demandés (Plusieurs Go)</a:t>
            </a:r>
          </a:p>
        </p:txBody>
      </p:sp>
      <p:sp>
        <p:nvSpPr>
          <p:cNvPr id="10" name="Rectangle à coins arrondis 9"/>
          <p:cNvSpPr/>
          <p:nvPr/>
        </p:nvSpPr>
        <p:spPr>
          <a:xfrm>
            <a:off x="203041" y="5085184"/>
            <a:ext cx="8748464" cy="108012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b="1" dirty="0" smtClean="0"/>
              <a:t>Visual Studio 2015 en Français</a:t>
            </a:r>
          </a:p>
          <a:p>
            <a:r>
              <a:rPr lang="fr-FR" dirty="0"/>
              <a:t>Vous pouvez ultérieurement installer un </a:t>
            </a:r>
            <a:r>
              <a:rPr lang="fr-FR" smtClean="0"/>
              <a:t>module linguistique </a:t>
            </a:r>
            <a:r>
              <a:rPr lang="fr-FR" dirty="0"/>
              <a:t>Français : </a:t>
            </a:r>
          </a:p>
          <a:p>
            <a:r>
              <a:rPr lang="fr-FR" dirty="0">
                <a:hlinkClick r:id="rId4"/>
              </a:rPr>
              <a:t>http://www.microsoft.com/fr-fr/download/details.aspx?id=48157</a:t>
            </a:r>
            <a:r>
              <a:rPr lang="fr-F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11477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/>
          <p:cNvSpPr txBox="1"/>
          <p:nvPr/>
        </p:nvSpPr>
        <p:spPr>
          <a:xfrm>
            <a:off x="107504" y="107340"/>
            <a:ext cx="1436612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fr-FR" dirty="0"/>
              <a:t>Outils </a:t>
            </a:r>
            <a:r>
              <a:rPr lang="fr-FR" dirty="0" smtClean="0"/>
              <a:t>utilisés</a:t>
            </a:r>
            <a:endParaRPr lang="fr-FR" dirty="0"/>
          </a:p>
        </p:txBody>
      </p:sp>
      <p:sp>
        <p:nvSpPr>
          <p:cNvPr id="57" name="Rectangle 56"/>
          <p:cNvSpPr/>
          <p:nvPr/>
        </p:nvSpPr>
        <p:spPr>
          <a:xfrm>
            <a:off x="395536" y="692696"/>
            <a:ext cx="8136904" cy="6186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smtClean="0"/>
              <a:t>Pour utiliser le projet ODE, il faudra installer :</a:t>
            </a:r>
          </a:p>
          <a:p>
            <a:endParaRPr lang="fr-F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smtClean="0"/>
              <a:t>Serveur de base de données SQL Server 2014 Standard ou Entreprise</a:t>
            </a:r>
            <a:r>
              <a:rPr lang="fr-FR" dirty="0" smtClean="0"/>
              <a:t>, et sa suite d’outils associés.</a:t>
            </a:r>
            <a:endParaRPr lang="fr-FR" dirty="0" smtClean="0">
              <a:solidFill>
                <a:srgbClr val="00B050"/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fr-FR" dirty="0" smtClean="0">
                <a:solidFill>
                  <a:srgbClr val="00B050"/>
                </a:solidFill>
              </a:rPr>
              <a:t>Le serveur de base de données relationnel (Pour le DWH)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fr-FR" dirty="0" smtClean="0">
                <a:solidFill>
                  <a:srgbClr val="00B050"/>
                </a:solidFill>
              </a:rPr>
              <a:t>ETL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fr-FR" dirty="0">
                <a:solidFill>
                  <a:srgbClr val="00B050"/>
                </a:solidFill>
              </a:rPr>
              <a:t>G</a:t>
            </a:r>
            <a:r>
              <a:rPr lang="fr-FR" dirty="0" smtClean="0">
                <a:solidFill>
                  <a:srgbClr val="00B050"/>
                </a:solidFill>
              </a:rPr>
              <a:t>énérateur de reports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fr-FR" dirty="0" smtClean="0">
                <a:solidFill>
                  <a:srgbClr val="00B050"/>
                </a:solidFill>
              </a:rPr>
              <a:t>SSMS : Outils d’administration des bases</a:t>
            </a:r>
          </a:p>
          <a:p>
            <a:pPr lvl="1"/>
            <a:endParaRPr lang="fr-FR" b="1" dirty="0" smtClean="0"/>
          </a:p>
          <a:p>
            <a:pPr lvl="1"/>
            <a:r>
              <a:rPr lang="fr-FR" i="1" dirty="0" smtClean="0"/>
              <a:t>Une version démo (180 jours) complète est disponible chez Microsoft</a:t>
            </a:r>
          </a:p>
          <a:p>
            <a:pPr lvl="1"/>
            <a:endParaRPr lang="fr-FR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smtClean="0"/>
              <a:t>SQL Server Data Tools 2013 (SSDT)</a:t>
            </a:r>
            <a:endParaRPr lang="fr-FR" dirty="0" smtClean="0">
              <a:solidFill>
                <a:srgbClr val="00B050"/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fr-FR" dirty="0" smtClean="0">
                <a:solidFill>
                  <a:srgbClr val="00B050"/>
                </a:solidFill>
              </a:rPr>
              <a:t>Pour pouvoir construire et manipuler le cube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fr-FR" dirty="0">
              <a:solidFill>
                <a:srgbClr val="00B050"/>
              </a:solidFill>
            </a:endParaRPr>
          </a:p>
          <a:p>
            <a:pPr lvl="1"/>
            <a:r>
              <a:rPr lang="fr-FR" i="1" dirty="0"/>
              <a:t>Une version </a:t>
            </a:r>
            <a:r>
              <a:rPr lang="fr-FR" i="1" dirty="0" smtClean="0"/>
              <a:t>complète </a:t>
            </a:r>
            <a:r>
              <a:rPr lang="fr-FR" i="1" dirty="0"/>
              <a:t>est disponible chez </a:t>
            </a:r>
            <a:r>
              <a:rPr lang="fr-FR" i="1" dirty="0" smtClean="0"/>
              <a:t>Microsoft</a:t>
            </a:r>
            <a:endParaRPr lang="fr-FR" i="1" dirty="0"/>
          </a:p>
          <a:p>
            <a:pPr lvl="1"/>
            <a:endParaRPr lang="fr-FR" dirty="0" smtClean="0">
              <a:solidFill>
                <a:srgbClr val="00B05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smtClean="0"/>
              <a:t>Office 2013 Pro Plus</a:t>
            </a:r>
            <a:endParaRPr lang="fr-FR" dirty="0">
              <a:solidFill>
                <a:srgbClr val="00B050"/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fr-FR" dirty="0">
                <a:solidFill>
                  <a:srgbClr val="00B050"/>
                </a:solidFill>
              </a:rPr>
              <a:t>Pour pouvoir </a:t>
            </a:r>
            <a:r>
              <a:rPr lang="fr-FR" dirty="0" smtClean="0">
                <a:solidFill>
                  <a:srgbClr val="00B050"/>
                </a:solidFill>
              </a:rPr>
              <a:t>manipuler les reports de « Business </a:t>
            </a:r>
            <a:r>
              <a:rPr lang="fr-FR" dirty="0" err="1" smtClean="0">
                <a:solidFill>
                  <a:srgbClr val="00B050"/>
                </a:solidFill>
              </a:rPr>
              <a:t>Discovery</a:t>
            </a:r>
            <a:r>
              <a:rPr lang="fr-FR" dirty="0" smtClean="0">
                <a:solidFill>
                  <a:srgbClr val="00B050"/>
                </a:solidFill>
              </a:rPr>
              <a:t> »</a:t>
            </a:r>
            <a:endParaRPr lang="fr-FR" dirty="0">
              <a:solidFill>
                <a:srgbClr val="00B050"/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fr-FR" dirty="0">
              <a:solidFill>
                <a:srgbClr val="00B050"/>
              </a:solidFill>
            </a:endParaRPr>
          </a:p>
          <a:p>
            <a:pPr lvl="1"/>
            <a:r>
              <a:rPr lang="fr-FR" i="1" dirty="0"/>
              <a:t>Une version </a:t>
            </a:r>
            <a:r>
              <a:rPr lang="fr-FR" i="1" dirty="0" smtClean="0"/>
              <a:t>démo (60 jours) complète </a:t>
            </a:r>
            <a:r>
              <a:rPr lang="fr-FR" i="1" dirty="0"/>
              <a:t>est disponible chez Microsoft</a:t>
            </a:r>
          </a:p>
          <a:p>
            <a:pPr lvl="1"/>
            <a:endParaRPr lang="fr-FR" dirty="0" smtClean="0">
              <a:solidFill>
                <a:srgbClr val="00B050"/>
              </a:solidFill>
            </a:endParaRPr>
          </a:p>
          <a:p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2937566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827584" y="2420888"/>
            <a:ext cx="7632937" cy="1323439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4000" dirty="0" smtClean="0"/>
              <a:t>COMPILATION</a:t>
            </a:r>
          </a:p>
          <a:p>
            <a:pPr algn="ctr"/>
            <a:r>
              <a:rPr lang="fr-FR" sz="4000" dirty="0" smtClean="0"/>
              <a:t>Projet C# optimiseur</a:t>
            </a:r>
            <a:endParaRPr lang="fr-FR" sz="4000" dirty="0"/>
          </a:p>
        </p:txBody>
      </p:sp>
    </p:spTree>
    <p:extLst>
      <p:ext uri="{BB962C8B-B14F-4D97-AF65-F5344CB8AC3E}">
        <p14:creationId xmlns:p14="http://schemas.microsoft.com/office/powerpoint/2010/main" val="3784250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3"/>
          <p:cNvSpPr/>
          <p:nvPr/>
        </p:nvSpPr>
        <p:spPr>
          <a:xfrm>
            <a:off x="107640" y="116640"/>
            <a:ext cx="2520144" cy="372687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gradFill>
            <a:gsLst>
              <a:gs pos="0">
                <a:srgbClr val="A4C1FF"/>
              </a:gs>
              <a:gs pos="100000">
                <a:srgbClr val="E5EFFF"/>
              </a:gs>
            </a:gsLst>
            <a:lin ang="16200000"/>
          </a:gradFill>
          <a:ln w="9360">
            <a:solidFill>
              <a:srgbClr val="4A7EBB"/>
            </a:solidFill>
            <a:prstDash val="solid"/>
          </a:ln>
        </p:spPr>
        <p:txBody>
          <a:bodyPr vert="horz" wrap="square" lIns="90000" tIns="45000" rIns="90000" bIns="45000" anchor="t" anchorCtr="0" compatLnSpc="0">
            <a:sp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1800" b="0" i="0" u="none" strike="noStrike" kern="1200" spc="0" dirty="0" smtClean="0">
                <a:ln>
                  <a:noFill/>
                </a:ln>
                <a:solidFill>
                  <a:srgbClr val="000000"/>
                </a:solidFill>
                <a:latin typeface="Calibri" pitchFamily="18"/>
                <a:ea typeface="Microsoft YaHei" pitchFamily="2"/>
                <a:cs typeface="Mangal" pitchFamily="2"/>
              </a:rPr>
              <a:t>Ouverture du projet C#</a:t>
            </a:r>
            <a:endParaRPr lang="fr-FR" sz="1800" b="0" i="0" u="none" strike="noStrike" kern="1200" spc="0" dirty="0">
              <a:ln>
                <a:noFill/>
              </a:ln>
              <a:solidFill>
                <a:srgbClr val="000000"/>
              </a:solidFill>
              <a:latin typeface="Calibri" pitchFamily="18"/>
              <a:ea typeface="Microsoft YaHei" pitchFamily="2"/>
              <a:cs typeface="Mangal" pitchFamily="2"/>
            </a:endParaRPr>
          </a:p>
        </p:txBody>
      </p:sp>
      <p:sp>
        <p:nvSpPr>
          <p:cNvPr id="3" name="Rectangle 5"/>
          <p:cNvSpPr/>
          <p:nvPr/>
        </p:nvSpPr>
        <p:spPr>
          <a:xfrm>
            <a:off x="756000" y="636120"/>
            <a:ext cx="6173640" cy="654495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5000" rIns="90000" bIns="45000" anchor="t" anchorCtr="0" compatLnSpc="0">
            <a:spAutoFit/>
          </a:bodyPr>
          <a:lstStyle/>
          <a:p>
            <a:pPr lvl="0">
              <a:spcBef>
                <a:spcPts val="300"/>
              </a:spcBef>
              <a:spcAft>
                <a:spcPts val="300"/>
              </a:spcAft>
            </a:pPr>
            <a:r>
              <a:rPr lang="fr-FR" sz="18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Calibri" pitchFamily="18"/>
                <a:ea typeface="Microsoft YaHei" pitchFamily="2"/>
                <a:cs typeface="Mangal" pitchFamily="2"/>
              </a:rPr>
              <a:t>Dans le répertoire du projet Visual </a:t>
            </a:r>
            <a:r>
              <a:rPr lang="fr-FR" dirty="0" smtClean="0">
                <a:solidFill>
                  <a:srgbClr val="000000"/>
                </a:solidFill>
                <a:latin typeface="Calibri" pitchFamily="18"/>
                <a:ea typeface="Microsoft YaHei" pitchFamily="2"/>
                <a:cs typeface="Mangal" pitchFamily="2"/>
              </a:rPr>
              <a:t>Studio </a:t>
            </a:r>
            <a:r>
              <a:rPr lang="fr-FR" dirty="0">
                <a:solidFill>
                  <a:schemeClr val="tx2"/>
                </a:solidFill>
                <a:latin typeface="Calibri" pitchFamily="18"/>
                <a:ea typeface="Microsoft YaHei" pitchFamily="2"/>
                <a:cs typeface="Mangal" pitchFamily="2"/>
              </a:rPr>
              <a:t>\Sources\Cube </a:t>
            </a:r>
            <a:r>
              <a:rPr lang="fr-FR" dirty="0" smtClean="0">
                <a:solidFill>
                  <a:schemeClr val="tx2"/>
                </a:solidFill>
                <a:latin typeface="Calibri" pitchFamily="18"/>
                <a:ea typeface="Microsoft YaHei" pitchFamily="2"/>
                <a:cs typeface="Mangal" pitchFamily="2"/>
              </a:rPr>
              <a:t>SSAS\</a:t>
            </a:r>
            <a:r>
              <a:rPr lang="fr-FR" dirty="0" err="1" smtClean="0">
                <a:solidFill>
                  <a:schemeClr val="tx2"/>
                </a:solidFill>
                <a:latin typeface="Calibri" pitchFamily="18"/>
                <a:ea typeface="Microsoft YaHei" pitchFamily="2"/>
                <a:cs typeface="Mangal" pitchFamily="2"/>
              </a:rPr>
              <a:t>AppliMerge</a:t>
            </a:r>
            <a:r>
              <a:rPr lang="fr-FR" dirty="0" smtClean="0">
                <a:solidFill>
                  <a:schemeClr val="tx2"/>
                </a:solidFill>
                <a:latin typeface="Calibri" pitchFamily="18"/>
                <a:ea typeface="Microsoft YaHei" pitchFamily="2"/>
                <a:cs typeface="Mangal" pitchFamily="2"/>
              </a:rPr>
              <a:t>\</a:t>
            </a:r>
            <a:r>
              <a:rPr lang="fr-FR" dirty="0" smtClean="0">
                <a:solidFill>
                  <a:srgbClr val="000000"/>
                </a:solidFill>
                <a:latin typeface="Calibri" pitchFamily="18"/>
                <a:ea typeface="Microsoft YaHei" pitchFamily="2"/>
                <a:cs typeface="Mangal" pitchFamily="2"/>
              </a:rPr>
              <a:t> </a:t>
            </a:r>
            <a:r>
              <a:rPr lang="fr-FR" sz="1800" b="0" i="0" u="none" strike="noStrike" kern="1200" spc="0" dirty="0" smtClean="0">
                <a:ln>
                  <a:noFill/>
                </a:ln>
                <a:solidFill>
                  <a:srgbClr val="000000"/>
                </a:solidFill>
                <a:latin typeface="Calibri" pitchFamily="18"/>
                <a:ea typeface="Microsoft YaHei" pitchFamily="2"/>
                <a:cs typeface="Mangal" pitchFamily="2"/>
              </a:rPr>
              <a:t>double-cliquez </a:t>
            </a:r>
            <a:r>
              <a:rPr lang="fr-FR" sz="18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Calibri" pitchFamily="18"/>
                <a:ea typeface="Microsoft YaHei" pitchFamily="2"/>
                <a:cs typeface="Mangal" pitchFamily="2"/>
              </a:rPr>
              <a:t>sur l'application :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lum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64000" y="1317240"/>
            <a:ext cx="6838920" cy="26676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5"/>
          <p:cNvSpPr/>
          <p:nvPr/>
        </p:nvSpPr>
        <p:spPr>
          <a:xfrm>
            <a:off x="720000" y="1736999"/>
            <a:ext cx="6173640" cy="639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5000" rIns="90000" bIns="45000" anchor="t" anchorCtr="0" compatLnSpc="0">
            <a:sp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None/>
              <a:tabLst/>
            </a:pPr>
            <a:r>
              <a:rPr lang="fr-FR" sz="18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Calibri" pitchFamily="18"/>
                <a:ea typeface="Microsoft YaHei" pitchFamily="2"/>
                <a:cs typeface="Mangal" pitchFamily="2"/>
              </a:rPr>
              <a:t>Dans l'application, déroulez l'arborescence dans l'explorateur de solution si vous souhaitez afficher le script :</a:t>
            </a: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4">
            <a:lum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44000" y="2376000"/>
            <a:ext cx="8856000" cy="40319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12726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3"/>
          <p:cNvSpPr/>
          <p:nvPr/>
        </p:nvSpPr>
        <p:spPr>
          <a:xfrm>
            <a:off x="107640" y="116640"/>
            <a:ext cx="1384920" cy="372687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gradFill>
            <a:gsLst>
              <a:gs pos="0">
                <a:srgbClr val="A4C1FF"/>
              </a:gs>
              <a:gs pos="100000">
                <a:srgbClr val="E5EFFF"/>
              </a:gs>
            </a:gsLst>
            <a:lin ang="16200000"/>
          </a:gradFill>
          <a:ln w="9360">
            <a:solidFill>
              <a:srgbClr val="4A7EBB"/>
            </a:solidFill>
            <a:prstDash val="solid"/>
          </a:ln>
        </p:spPr>
        <p:txBody>
          <a:bodyPr vert="horz" wrap="square" lIns="90000" tIns="45000" rIns="90000" bIns="45000" anchor="t" anchorCtr="0" compatLnSpc="0">
            <a:sp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1800" b="0" i="0" u="none" strike="noStrike" kern="1200" spc="0" dirty="0" smtClean="0">
                <a:ln>
                  <a:noFill/>
                </a:ln>
                <a:solidFill>
                  <a:srgbClr val="000000"/>
                </a:solidFill>
                <a:latin typeface="Calibri" pitchFamily="18"/>
                <a:ea typeface="Microsoft YaHei" pitchFamily="2"/>
                <a:cs typeface="Mangal" pitchFamily="2"/>
              </a:rPr>
              <a:t>Compilation</a:t>
            </a:r>
            <a:endParaRPr lang="fr-FR" sz="1800" b="0" i="0" u="none" strike="noStrike" kern="1200" spc="0" dirty="0">
              <a:ln>
                <a:noFill/>
              </a:ln>
              <a:solidFill>
                <a:srgbClr val="000000"/>
              </a:solidFill>
              <a:latin typeface="Calibri" pitchFamily="18"/>
              <a:ea typeface="Microsoft YaHei" pitchFamily="2"/>
              <a:cs typeface="Mangal" pitchFamily="2"/>
            </a:endParaRPr>
          </a:p>
        </p:txBody>
      </p:sp>
      <p:sp>
        <p:nvSpPr>
          <p:cNvPr id="3" name="Rectangle 5"/>
          <p:cNvSpPr/>
          <p:nvPr/>
        </p:nvSpPr>
        <p:spPr>
          <a:xfrm>
            <a:off x="756000" y="636120"/>
            <a:ext cx="6173640" cy="639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5000" rIns="90000" bIns="45000" anchor="t" anchorCtr="0" compatLnSpc="0">
            <a:sp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None/>
              <a:tabLst/>
            </a:pPr>
            <a:r>
              <a:rPr lang="fr-FR" sz="18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 pitchFamily="18"/>
                <a:ea typeface="Microsoft YaHei" pitchFamily="2"/>
                <a:cs typeface="Mangal" pitchFamily="2"/>
              </a:rPr>
              <a:t>Dans la barre de menu, cliquez sur Déboguer puis Démarrer le débogage  :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lum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29680" y="1395720"/>
            <a:ext cx="6934319" cy="47242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87228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1296174" y="2348880"/>
            <a:ext cx="6984776" cy="1323439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4000" dirty="0" smtClean="0"/>
              <a:t>DEPLOIEMENT</a:t>
            </a:r>
          </a:p>
          <a:p>
            <a:pPr algn="ctr"/>
            <a:r>
              <a:rPr lang="fr-FR" sz="4000" dirty="0" err="1" smtClean="0">
                <a:solidFill>
                  <a:srgbClr val="FFFFFF"/>
                </a:solidFill>
                <a:latin typeface="Calibri" pitchFamily="18"/>
                <a:ea typeface="Microsoft YaHei" pitchFamily="2"/>
                <a:cs typeface="Mangal" pitchFamily="2"/>
              </a:rPr>
              <a:t>Reporting</a:t>
            </a:r>
            <a:r>
              <a:rPr lang="fr-FR" sz="4000" dirty="0" smtClean="0">
                <a:solidFill>
                  <a:srgbClr val="FFFFFF"/>
                </a:solidFill>
                <a:latin typeface="Calibri" pitchFamily="18"/>
                <a:ea typeface="Microsoft YaHei" pitchFamily="2"/>
                <a:cs typeface="Mangal" pitchFamily="2"/>
              </a:rPr>
              <a:t> SSRS</a:t>
            </a:r>
            <a:endParaRPr lang="fr-FR" sz="4000" dirty="0">
              <a:solidFill>
                <a:srgbClr val="FFFFFF"/>
              </a:solidFill>
              <a:latin typeface="Calibri" pitchFamily="18"/>
              <a:ea typeface="Microsoft YaHei" pitchFamily="2"/>
              <a:cs typeface="Mangal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700004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/>
          <p:cNvSpPr txBox="1"/>
          <p:nvPr/>
        </p:nvSpPr>
        <p:spPr>
          <a:xfrm>
            <a:off x="179512" y="200829"/>
            <a:ext cx="1656184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fr-FR"/>
            </a:defPPr>
            <a:lvl1pPr>
              <a:defRPr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fr-FR" dirty="0" smtClean="0"/>
              <a:t>Configuration</a:t>
            </a:r>
            <a:endParaRPr lang="fr-FR" dirty="0"/>
          </a:p>
        </p:txBody>
      </p:sp>
      <p:sp>
        <p:nvSpPr>
          <p:cNvPr id="9" name="Rectangle 8"/>
          <p:cNvSpPr/>
          <p:nvPr/>
        </p:nvSpPr>
        <p:spPr>
          <a:xfrm>
            <a:off x="251520" y="764705"/>
            <a:ext cx="4608512" cy="15773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smtClean="0"/>
              <a:t>Ecran de connexion SSMS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fr-FR" sz="1200" dirty="0" smtClean="0"/>
              <a:t>1°) Il faut commencer par créer la connexion de sécurité de l’utilisateur de service du Serveur de Rapports.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fr-FR" sz="1200" dirty="0" smtClean="0"/>
              <a:t>Se connecter au serveur de base de données (Et non au serveur SSRS)  et suivre les étapes de configuration suivantes :</a:t>
            </a:r>
            <a:endParaRPr lang="fr-FR" b="1" dirty="0" smtClean="0"/>
          </a:p>
          <a:p>
            <a:pPr>
              <a:spcBef>
                <a:spcPts val="300"/>
              </a:spcBef>
              <a:spcAft>
                <a:spcPts val="300"/>
              </a:spcAft>
            </a:pPr>
            <a:endParaRPr lang="fr-FR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5536" y="2420888"/>
            <a:ext cx="4457700" cy="3695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04048" y="116632"/>
            <a:ext cx="3952875" cy="301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6372200" y="1124744"/>
            <a:ext cx="2448272" cy="1152128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/>
          <p:cNvSpPr/>
          <p:nvPr/>
        </p:nvSpPr>
        <p:spPr>
          <a:xfrm>
            <a:off x="935596" y="4160726"/>
            <a:ext cx="1044116" cy="216024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10392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A4A73-C55A-4735-A06F-415E5CC28EBA}" type="datetime1">
              <a:rPr lang="fr-FR" smtClean="0"/>
              <a:pPr/>
              <a:t>14/10/2015</a:t>
            </a:fld>
            <a:endParaRPr lang="fr-FR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0CB13-A045-4FF2-AF1A-D1AA5276D291}" type="slidenum">
              <a:rPr lang="fr-FR" smtClean="0"/>
              <a:pPr/>
              <a:t>65</a:t>
            </a:fld>
            <a:endParaRPr lang="fr-FR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704788"/>
            <a:ext cx="3816424" cy="33722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14329" y="641135"/>
            <a:ext cx="3888432" cy="34995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79512" y="4293096"/>
            <a:ext cx="6336704" cy="20162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251520" y="4725144"/>
            <a:ext cx="1008111" cy="216024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/>
          <p:cNvSpPr/>
          <p:nvPr/>
        </p:nvSpPr>
        <p:spPr>
          <a:xfrm>
            <a:off x="1875731" y="5733256"/>
            <a:ext cx="1008111" cy="576064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/>
          <p:cNvSpPr/>
          <p:nvPr/>
        </p:nvSpPr>
        <p:spPr>
          <a:xfrm>
            <a:off x="1270544" y="2282918"/>
            <a:ext cx="1368152" cy="216024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/>
          <p:cNvSpPr/>
          <p:nvPr/>
        </p:nvSpPr>
        <p:spPr>
          <a:xfrm>
            <a:off x="4620444" y="836712"/>
            <a:ext cx="550647" cy="192021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/>
          <p:cNvSpPr/>
          <p:nvPr/>
        </p:nvSpPr>
        <p:spPr>
          <a:xfrm>
            <a:off x="6906938" y="980728"/>
            <a:ext cx="1481486" cy="320036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/>
          <p:cNvSpPr txBox="1"/>
          <p:nvPr/>
        </p:nvSpPr>
        <p:spPr>
          <a:xfrm>
            <a:off x="179512" y="200829"/>
            <a:ext cx="1656184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fr-FR"/>
            </a:defPPr>
            <a:lvl1pPr>
              <a:defRPr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fr-FR" dirty="0" smtClean="0"/>
              <a:t>Configuration</a:t>
            </a:r>
            <a:endParaRPr lang="fr-FR" dirty="0"/>
          </a:p>
        </p:txBody>
      </p:sp>
      <p:sp>
        <p:nvSpPr>
          <p:cNvPr id="4" name="ZoneTexte 3"/>
          <p:cNvSpPr txBox="1"/>
          <p:nvPr/>
        </p:nvSpPr>
        <p:spPr>
          <a:xfrm>
            <a:off x="4101163" y="53291"/>
            <a:ext cx="4884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Nom d’accès : Saisir « </a:t>
            </a:r>
            <a:r>
              <a:rPr lang="fr-FR" b="1" dirty="0" smtClean="0"/>
              <a:t>NT SERVICE\</a:t>
            </a:r>
            <a:r>
              <a:rPr lang="fr-FR" b="1" dirty="0" err="1" smtClean="0"/>
              <a:t>ReportServer</a:t>
            </a:r>
            <a:r>
              <a:rPr lang="fr-FR" dirty="0" smtClean="0"/>
              <a:t> »</a:t>
            </a:r>
            <a:endParaRPr lang="fr-FR" dirty="0"/>
          </a:p>
        </p:txBody>
      </p:sp>
      <p:sp>
        <p:nvSpPr>
          <p:cNvPr id="14" name="ZoneTexte 13"/>
          <p:cNvSpPr txBox="1"/>
          <p:nvPr/>
        </p:nvSpPr>
        <p:spPr>
          <a:xfrm>
            <a:off x="6804249" y="4481724"/>
            <a:ext cx="194421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Si message d’erreur « Rôle déjà existant » : inutile de le créer, mais vérifier les propriétés de ce rôle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03030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A4A73-C55A-4735-A06F-415E5CC28EBA}" type="datetime1">
              <a:rPr lang="fr-FR" smtClean="0"/>
              <a:pPr/>
              <a:t>14/10/2015</a:t>
            </a:fld>
            <a:endParaRPr lang="fr-FR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0CB13-A045-4FF2-AF1A-D1AA5276D291}" type="slidenum">
              <a:rPr lang="fr-FR" smtClean="0"/>
              <a:pPr/>
              <a:t>66</a:t>
            </a:fld>
            <a:endParaRPr lang="fr-FR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3" y="1268762"/>
            <a:ext cx="4115908" cy="43204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355976" y="1340769"/>
            <a:ext cx="4176464" cy="43204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3"/>
          <p:cNvSpPr/>
          <p:nvPr/>
        </p:nvSpPr>
        <p:spPr>
          <a:xfrm>
            <a:off x="1259632" y="2204865"/>
            <a:ext cx="3035789" cy="216024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/>
          <p:cNvSpPr/>
          <p:nvPr/>
        </p:nvSpPr>
        <p:spPr>
          <a:xfrm>
            <a:off x="1259631" y="4797153"/>
            <a:ext cx="3035789" cy="21537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/>
          <p:cNvSpPr/>
          <p:nvPr/>
        </p:nvSpPr>
        <p:spPr>
          <a:xfrm>
            <a:off x="5507564" y="2357265"/>
            <a:ext cx="3035789" cy="216024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/>
          <p:cNvSpPr/>
          <p:nvPr/>
        </p:nvSpPr>
        <p:spPr>
          <a:xfrm>
            <a:off x="5507563" y="4904511"/>
            <a:ext cx="3035789" cy="216024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/>
          <p:cNvSpPr/>
          <p:nvPr/>
        </p:nvSpPr>
        <p:spPr>
          <a:xfrm>
            <a:off x="179513" y="1772817"/>
            <a:ext cx="1008111" cy="216024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/>
          <p:cNvSpPr/>
          <p:nvPr/>
        </p:nvSpPr>
        <p:spPr>
          <a:xfrm>
            <a:off x="4376961" y="1844825"/>
            <a:ext cx="1008111" cy="216024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/>
          <p:cNvSpPr txBox="1"/>
          <p:nvPr/>
        </p:nvSpPr>
        <p:spPr>
          <a:xfrm>
            <a:off x="179512" y="200829"/>
            <a:ext cx="1656184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fr-FR"/>
            </a:defPPr>
            <a:lvl1pPr>
              <a:defRPr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fr-FR" dirty="0" smtClean="0"/>
              <a:t>Configuration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13533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A4A73-C55A-4735-A06F-415E5CC28EBA}" type="datetime1">
              <a:rPr lang="fr-FR" smtClean="0"/>
              <a:pPr/>
              <a:t>14/10/2015</a:t>
            </a:fld>
            <a:endParaRPr lang="fr-FR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0CB13-A045-4FF2-AF1A-D1AA5276D291}" type="slidenum">
              <a:rPr lang="fr-FR" smtClean="0"/>
              <a:pPr/>
              <a:t>67</a:t>
            </a:fld>
            <a:endParaRPr lang="fr-FR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504" y="1124744"/>
            <a:ext cx="4457303" cy="4320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44008" y="1124744"/>
            <a:ext cx="4361481" cy="4320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1331640" y="2420888"/>
            <a:ext cx="3035789" cy="216024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/>
          <p:cNvSpPr/>
          <p:nvPr/>
        </p:nvSpPr>
        <p:spPr>
          <a:xfrm>
            <a:off x="1331640" y="3933056"/>
            <a:ext cx="3035789" cy="864096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/>
          <p:cNvSpPr/>
          <p:nvPr/>
        </p:nvSpPr>
        <p:spPr>
          <a:xfrm>
            <a:off x="5868144" y="2528900"/>
            <a:ext cx="3035789" cy="216024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/>
          <p:cNvSpPr/>
          <p:nvPr/>
        </p:nvSpPr>
        <p:spPr>
          <a:xfrm>
            <a:off x="5844341" y="3933056"/>
            <a:ext cx="3035789" cy="936104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/>
          <p:cNvSpPr/>
          <p:nvPr/>
        </p:nvSpPr>
        <p:spPr>
          <a:xfrm>
            <a:off x="111224" y="1623750"/>
            <a:ext cx="1008111" cy="216024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/>
          <p:cNvSpPr/>
          <p:nvPr/>
        </p:nvSpPr>
        <p:spPr>
          <a:xfrm>
            <a:off x="4644008" y="1636807"/>
            <a:ext cx="1008111" cy="216024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/>
          <p:cNvSpPr txBox="1"/>
          <p:nvPr/>
        </p:nvSpPr>
        <p:spPr>
          <a:xfrm>
            <a:off x="179512" y="200829"/>
            <a:ext cx="1656184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fr-FR"/>
            </a:defPPr>
            <a:lvl1pPr>
              <a:defRPr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fr-FR" dirty="0" smtClean="0"/>
              <a:t>Configuration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41780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A4A73-C55A-4735-A06F-415E5CC28EBA}" type="datetime1">
              <a:rPr lang="fr-FR" smtClean="0"/>
              <a:pPr/>
              <a:t>14/10/2015</a:t>
            </a:fld>
            <a:endParaRPr lang="fr-FR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0CB13-A045-4FF2-AF1A-D1AA5276D291}" type="slidenum">
              <a:rPr lang="fr-FR" smtClean="0"/>
              <a:pPr/>
              <a:t>68</a:t>
            </a:fld>
            <a:endParaRPr lang="fr-FR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505" y="1257012"/>
            <a:ext cx="4464495" cy="4260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60033" y="1257013"/>
            <a:ext cx="4176464" cy="42484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1283615" y="2769180"/>
            <a:ext cx="3035789" cy="216024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/>
          <p:cNvSpPr/>
          <p:nvPr/>
        </p:nvSpPr>
        <p:spPr>
          <a:xfrm>
            <a:off x="4932041" y="1833076"/>
            <a:ext cx="936104" cy="216024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/>
          <p:cNvSpPr/>
          <p:nvPr/>
        </p:nvSpPr>
        <p:spPr>
          <a:xfrm>
            <a:off x="1331640" y="4497372"/>
            <a:ext cx="3035789" cy="504056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/>
          <p:cNvSpPr/>
          <p:nvPr/>
        </p:nvSpPr>
        <p:spPr>
          <a:xfrm>
            <a:off x="107505" y="1725064"/>
            <a:ext cx="1008111" cy="216024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ZoneTexte 9"/>
          <p:cNvSpPr txBox="1"/>
          <p:nvPr/>
        </p:nvSpPr>
        <p:spPr>
          <a:xfrm>
            <a:off x="179512" y="200829"/>
            <a:ext cx="1656184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fr-FR"/>
            </a:defPPr>
            <a:lvl1pPr>
              <a:defRPr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fr-FR" dirty="0" smtClean="0"/>
              <a:t>Configuration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36822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A4A73-C55A-4735-A06F-415E5CC28EBA}" type="datetime1">
              <a:rPr lang="fr-FR" smtClean="0"/>
              <a:pPr/>
              <a:t>14/10/2015</a:t>
            </a:fld>
            <a:endParaRPr lang="fr-FR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0CB13-A045-4FF2-AF1A-D1AA5276D291}" type="slidenum">
              <a:rPr lang="fr-FR" smtClean="0"/>
              <a:pPr/>
              <a:t>69</a:t>
            </a:fld>
            <a:endParaRPr lang="fr-FR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616" y="836712"/>
            <a:ext cx="6264696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1115616" y="1700807"/>
            <a:ext cx="432048" cy="216024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/>
          <p:cNvSpPr/>
          <p:nvPr/>
        </p:nvSpPr>
        <p:spPr>
          <a:xfrm>
            <a:off x="2868180" y="1688621"/>
            <a:ext cx="2855947" cy="130833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/>
          <p:cNvSpPr txBox="1"/>
          <p:nvPr/>
        </p:nvSpPr>
        <p:spPr>
          <a:xfrm>
            <a:off x="179512" y="200829"/>
            <a:ext cx="1656184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fr-FR"/>
            </a:defPPr>
            <a:lvl1pPr>
              <a:defRPr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fr-FR" dirty="0" smtClean="0"/>
              <a:t>Configuration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07282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/>
          <p:cNvSpPr txBox="1"/>
          <p:nvPr/>
        </p:nvSpPr>
        <p:spPr>
          <a:xfrm>
            <a:off x="107504" y="107340"/>
            <a:ext cx="1436612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fr-FR" dirty="0"/>
              <a:t>Outils </a:t>
            </a:r>
            <a:r>
              <a:rPr lang="fr-FR" dirty="0" smtClean="0"/>
              <a:t>utilisés</a:t>
            </a:r>
            <a:endParaRPr lang="fr-FR" dirty="0"/>
          </a:p>
        </p:txBody>
      </p:sp>
      <p:sp>
        <p:nvSpPr>
          <p:cNvPr id="57" name="Rectangle 56"/>
          <p:cNvSpPr/>
          <p:nvPr/>
        </p:nvSpPr>
        <p:spPr>
          <a:xfrm>
            <a:off x="395536" y="692696"/>
            <a:ext cx="8280920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smtClean="0"/>
              <a:t>Pour </a:t>
            </a:r>
            <a:r>
              <a:rPr lang="fr-FR" b="1" u="sng" dirty="0" smtClean="0"/>
              <a:t>travailler</a:t>
            </a:r>
            <a:r>
              <a:rPr lang="fr-FR" dirty="0" smtClean="0"/>
              <a:t> sur le projet ODE, il faudra également installer :</a:t>
            </a:r>
          </a:p>
          <a:p>
            <a:endParaRPr lang="fr-F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smtClean="0"/>
              <a:t>Visual Studio 2015</a:t>
            </a:r>
          </a:p>
          <a:p>
            <a:pPr marL="742950" lvl="1" indent="-285750">
              <a:buFont typeface="Wingdings" pitchFamily="2" charset="2"/>
              <a:buChar char="Ø"/>
            </a:pPr>
            <a:r>
              <a:rPr lang="fr-FR" dirty="0" smtClean="0">
                <a:solidFill>
                  <a:srgbClr val="00B050"/>
                </a:solidFill>
              </a:rPr>
              <a:t>Environnement de développement en C#, pour ouvrir et manipuler le code-source de l’optimiseur C#</a:t>
            </a:r>
          </a:p>
          <a:p>
            <a:pPr lvl="1"/>
            <a:endParaRPr lang="fr-FR" dirty="0" smtClean="0">
              <a:solidFill>
                <a:srgbClr val="00B050"/>
              </a:solidFill>
            </a:endParaRPr>
          </a:p>
          <a:p>
            <a:pPr lvl="1"/>
            <a:r>
              <a:rPr lang="fr-FR" i="1" dirty="0" smtClean="0"/>
              <a:t>Une </a:t>
            </a:r>
            <a:r>
              <a:rPr lang="fr-FR" i="1" dirty="0"/>
              <a:t>version </a:t>
            </a:r>
            <a:r>
              <a:rPr lang="fr-FR" i="1" dirty="0" smtClean="0"/>
              <a:t>complète et illimitée (VS 2015 </a:t>
            </a:r>
            <a:r>
              <a:rPr lang="fr-FR" i="1" dirty="0" err="1" smtClean="0"/>
              <a:t>Community</a:t>
            </a:r>
            <a:r>
              <a:rPr lang="fr-FR" i="1" dirty="0" smtClean="0"/>
              <a:t>) est </a:t>
            </a:r>
            <a:r>
              <a:rPr lang="fr-FR" i="1" dirty="0"/>
              <a:t>disponible chez </a:t>
            </a:r>
            <a:r>
              <a:rPr lang="fr-FR" i="1" dirty="0" smtClean="0"/>
              <a:t>Microsoft</a:t>
            </a:r>
            <a:endParaRPr lang="fr-FR" i="1" dirty="0" smtClean="0">
              <a:solidFill>
                <a:srgbClr val="00B050"/>
              </a:solidFill>
            </a:endParaRPr>
          </a:p>
          <a:p>
            <a:pPr lvl="1"/>
            <a:endParaRPr lang="fr-FR" dirty="0" smtClean="0">
              <a:solidFill>
                <a:srgbClr val="00B050"/>
              </a:solidFill>
            </a:endParaRPr>
          </a:p>
          <a:p>
            <a:pPr lvl="1"/>
            <a:endParaRPr lang="fr-FR" dirty="0">
              <a:solidFill>
                <a:srgbClr val="00B05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smtClean="0"/>
              <a:t>Client Git Hub</a:t>
            </a:r>
          </a:p>
          <a:p>
            <a:pPr marL="742950" lvl="1" indent="-285750">
              <a:buFont typeface="Wingdings" pitchFamily="2" charset="2"/>
              <a:buChar char="Ø"/>
            </a:pPr>
            <a:r>
              <a:rPr lang="fr-FR" dirty="0" smtClean="0">
                <a:solidFill>
                  <a:srgbClr val="00B050"/>
                </a:solidFill>
              </a:rPr>
              <a:t>Outil de gestion de version pour récupérer le code-source, les documentations réalisées et les présentation de suivi de projet</a:t>
            </a:r>
          </a:p>
          <a:p>
            <a:pPr marL="742950" lvl="1" indent="-285750">
              <a:buFont typeface="Wingdings" pitchFamily="2" charset="2"/>
              <a:buChar char="Ø"/>
            </a:pPr>
            <a:endParaRPr lang="fr-FR" dirty="0">
              <a:solidFill>
                <a:srgbClr val="00B050"/>
              </a:solidFill>
            </a:endParaRPr>
          </a:p>
          <a:p>
            <a:pPr lvl="1"/>
            <a:r>
              <a:rPr lang="fr-FR" i="1" dirty="0" smtClean="0"/>
              <a:t>On doit créer un compte gratuit sur la plateforme </a:t>
            </a:r>
            <a:r>
              <a:rPr lang="fr-FR" i="1" dirty="0" err="1" smtClean="0"/>
              <a:t>GitHub</a:t>
            </a:r>
            <a:r>
              <a:rPr lang="fr-FR" i="1" dirty="0" smtClean="0"/>
              <a:t> pour pouvoir récupérer les fichiers</a:t>
            </a:r>
            <a:endParaRPr lang="fr-FR" i="1" dirty="0"/>
          </a:p>
          <a:p>
            <a:pPr marL="742950" lvl="1" indent="-285750">
              <a:buFont typeface="Wingdings" pitchFamily="2" charset="2"/>
              <a:buChar char="Ø"/>
            </a:pPr>
            <a:endParaRPr lang="fr-FR" dirty="0">
              <a:solidFill>
                <a:srgbClr val="00B050"/>
              </a:solidFill>
            </a:endParaRPr>
          </a:p>
          <a:p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3717733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39552" y="692696"/>
            <a:ext cx="8229600" cy="504056"/>
          </a:xfrm>
        </p:spPr>
        <p:txBody>
          <a:bodyPr>
            <a:normAutofit fontScale="90000"/>
          </a:bodyPr>
          <a:lstStyle/>
          <a:p>
            <a:pPr algn="l"/>
            <a:r>
              <a:rPr lang="fr-FR" sz="2000" dirty="0" smtClean="0"/>
              <a:t>2°) Démarrer (Ou redémarrer si le service est déjà en cours d’exécution) le service du serveur </a:t>
            </a:r>
            <a:r>
              <a:rPr lang="fr-FR" sz="2000" dirty="0" err="1" smtClean="0"/>
              <a:t>Reporting</a:t>
            </a:r>
            <a:r>
              <a:rPr lang="fr-FR" sz="2000" dirty="0" smtClean="0"/>
              <a:t> Services</a:t>
            </a:r>
            <a:endParaRPr lang="fr-FR" sz="2000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10143-4D2C-4FF6-B0A6-06989F9BDBAC}" type="datetime1">
              <a:rPr lang="fr-FR" smtClean="0"/>
              <a:pPr/>
              <a:t>14/10/2015</a:t>
            </a:fld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0CB13-A045-4FF2-AF1A-D1AA5276D291}" type="slidenum">
              <a:rPr lang="fr-FR" smtClean="0"/>
              <a:pPr/>
              <a:t>70</a:t>
            </a:fld>
            <a:endParaRPr lang="fr-FR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1340768"/>
            <a:ext cx="2511146" cy="19438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9552" y="3429000"/>
            <a:ext cx="7620000" cy="287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1007604" y="1772816"/>
            <a:ext cx="1368152" cy="216024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/>
          <p:cNvSpPr/>
          <p:nvPr/>
        </p:nvSpPr>
        <p:spPr>
          <a:xfrm>
            <a:off x="2450672" y="4365104"/>
            <a:ext cx="4353575" cy="288032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ZoneTexte 8"/>
          <p:cNvSpPr txBox="1"/>
          <p:nvPr/>
        </p:nvSpPr>
        <p:spPr>
          <a:xfrm>
            <a:off x="179512" y="200829"/>
            <a:ext cx="1656184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fr-FR"/>
            </a:defPPr>
            <a:lvl1pPr>
              <a:defRPr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fr-FR" dirty="0" smtClean="0"/>
              <a:t>Configuration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54664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A4A73-C55A-4735-A06F-415E5CC28EBA}" type="datetime1">
              <a:rPr lang="fr-FR" smtClean="0"/>
              <a:pPr/>
              <a:t>14/10/2015</a:t>
            </a:fld>
            <a:endParaRPr lang="fr-FR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0CB13-A045-4FF2-AF1A-D1AA5276D291}" type="slidenum">
              <a:rPr lang="fr-FR" smtClean="0"/>
              <a:pPr/>
              <a:t>71</a:t>
            </a:fld>
            <a:endParaRPr lang="fr-FR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908720"/>
            <a:ext cx="8424936" cy="48245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2699792" y="4005064"/>
            <a:ext cx="2736304" cy="288032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5"/>
          <p:cNvSpPr txBox="1"/>
          <p:nvPr/>
        </p:nvSpPr>
        <p:spPr>
          <a:xfrm>
            <a:off x="179512" y="200829"/>
            <a:ext cx="1656184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fr-FR"/>
            </a:defPPr>
            <a:lvl1pPr>
              <a:defRPr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fr-FR" dirty="0" smtClean="0"/>
              <a:t>Configuration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73120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706686"/>
            <a:ext cx="8229600" cy="490066"/>
          </a:xfrm>
        </p:spPr>
        <p:txBody>
          <a:bodyPr>
            <a:normAutofit/>
          </a:bodyPr>
          <a:lstStyle/>
          <a:p>
            <a:pPr algn="l"/>
            <a:r>
              <a:rPr lang="fr-FR" sz="2000" dirty="0" smtClean="0"/>
              <a:t>3°) Se connecter au serveur SSRS depuis la console SSMS</a:t>
            </a:r>
            <a:endParaRPr lang="fr-FR" sz="2000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10143-4D2C-4FF6-B0A6-06989F9BDBAC}" type="datetime1">
              <a:rPr lang="fr-FR" smtClean="0"/>
              <a:pPr/>
              <a:t>14/10/2015</a:t>
            </a:fld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0CB13-A045-4FF2-AF1A-D1AA5276D291}" type="slidenum">
              <a:rPr lang="fr-FR" smtClean="0"/>
              <a:pPr/>
              <a:t>72</a:t>
            </a:fld>
            <a:endParaRPr lang="fr-FR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1904170"/>
            <a:ext cx="4104456" cy="24609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93010" y="1910540"/>
            <a:ext cx="3981450" cy="302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395536" y="3560353"/>
            <a:ext cx="2232248" cy="216024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/>
          <p:cNvSpPr/>
          <p:nvPr/>
        </p:nvSpPr>
        <p:spPr>
          <a:xfrm>
            <a:off x="6033170" y="2918652"/>
            <a:ext cx="2448272" cy="72008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/>
          <p:cNvSpPr/>
          <p:nvPr/>
        </p:nvSpPr>
        <p:spPr>
          <a:xfrm>
            <a:off x="5313090" y="4502828"/>
            <a:ext cx="778884" cy="288032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/>
          <p:cNvSpPr txBox="1"/>
          <p:nvPr/>
        </p:nvSpPr>
        <p:spPr>
          <a:xfrm>
            <a:off x="179512" y="200829"/>
            <a:ext cx="1656184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fr-FR"/>
            </a:defPPr>
            <a:lvl1pPr>
              <a:defRPr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fr-FR" dirty="0" smtClean="0"/>
              <a:t>Configuration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95999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6227" y="2132856"/>
            <a:ext cx="8280920" cy="38164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ZoneTexte 3"/>
          <p:cNvSpPr txBox="1"/>
          <p:nvPr/>
        </p:nvSpPr>
        <p:spPr>
          <a:xfrm>
            <a:off x="179512" y="200829"/>
            <a:ext cx="1656184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fr-FR"/>
            </a:defPPr>
            <a:lvl1pPr>
              <a:defRPr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fr-FR" dirty="0" smtClean="0"/>
              <a:t>Configuration</a:t>
            </a:r>
            <a:endParaRPr lang="fr-FR" dirty="0"/>
          </a:p>
        </p:txBody>
      </p:sp>
      <p:sp>
        <p:nvSpPr>
          <p:cNvPr id="2" name="Rectangle 1"/>
          <p:cNvSpPr/>
          <p:nvPr/>
        </p:nvSpPr>
        <p:spPr>
          <a:xfrm>
            <a:off x="302844" y="908720"/>
            <a:ext cx="84456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smtClean="0"/>
              <a:t>Noter les paramètres du serveur SSRS, ils vous seront utiles plus tard pour vous y connecter via un navigateur Web</a:t>
            </a:r>
            <a:endParaRPr lang="fr-FR" dirty="0"/>
          </a:p>
        </p:txBody>
      </p:sp>
      <p:sp>
        <p:nvSpPr>
          <p:cNvPr id="5" name="Rectangle 4"/>
          <p:cNvSpPr/>
          <p:nvPr/>
        </p:nvSpPr>
        <p:spPr>
          <a:xfrm>
            <a:off x="611560" y="4293096"/>
            <a:ext cx="2304256" cy="432048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22679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39552" y="924983"/>
            <a:ext cx="8229600" cy="5184576"/>
          </a:xfrm>
        </p:spPr>
        <p:txBody>
          <a:bodyPr anchor="t">
            <a:normAutofit fontScale="90000"/>
          </a:bodyPr>
          <a:lstStyle/>
          <a:p>
            <a:pPr algn="l"/>
            <a:r>
              <a:rPr lang="fr-FR" sz="2000" dirty="0" smtClean="0"/>
              <a:t>En vous explorant le contenu du serveur SSRS, vous aurez peut-être l’erreur suivante :</a:t>
            </a:r>
            <a:br>
              <a:rPr lang="fr-FR" sz="2000" dirty="0" smtClean="0"/>
            </a:br>
            <a:r>
              <a:rPr lang="fr-FR" sz="2000" dirty="0" smtClean="0"/>
              <a:t/>
            </a:r>
            <a:br>
              <a:rPr lang="fr-FR" sz="2000" dirty="0" smtClean="0"/>
            </a:br>
            <a:r>
              <a:rPr lang="fr-FR" sz="2000" dirty="0"/>
              <a:t/>
            </a:r>
            <a:br>
              <a:rPr lang="fr-FR" sz="2000" dirty="0"/>
            </a:br>
            <a:r>
              <a:rPr lang="fr-FR" sz="2000" dirty="0" smtClean="0"/>
              <a:t/>
            </a:r>
            <a:br>
              <a:rPr lang="fr-FR" sz="2000" dirty="0" smtClean="0"/>
            </a:br>
            <a:r>
              <a:rPr lang="fr-FR" sz="2000" dirty="0"/>
              <a:t/>
            </a:r>
            <a:br>
              <a:rPr lang="fr-FR" sz="2000" dirty="0"/>
            </a:br>
            <a:r>
              <a:rPr lang="fr-FR" sz="2000" dirty="0" smtClean="0"/>
              <a:t/>
            </a:r>
            <a:br>
              <a:rPr lang="fr-FR" sz="2000" dirty="0" smtClean="0"/>
            </a:br>
            <a:r>
              <a:rPr lang="fr-FR" sz="2000" dirty="0" smtClean="0"/>
              <a:t/>
            </a:r>
            <a:br>
              <a:rPr lang="fr-FR" sz="2000" dirty="0" smtClean="0"/>
            </a:br>
            <a:r>
              <a:rPr lang="fr-FR" sz="2000" dirty="0"/>
              <a:t/>
            </a:r>
            <a:br>
              <a:rPr lang="fr-FR" sz="2000" dirty="0"/>
            </a:br>
            <a:r>
              <a:rPr lang="fr-FR" sz="2000" dirty="0" smtClean="0"/>
              <a:t/>
            </a:r>
            <a:br>
              <a:rPr lang="fr-FR" sz="2000" dirty="0" smtClean="0"/>
            </a:br>
            <a:r>
              <a:rPr lang="fr-FR" sz="2000" dirty="0" smtClean="0"/>
              <a:t>Pour la solutionner, baisser le niveau de sécurité d’accès au serveur SSRS : </a:t>
            </a:r>
            <a:br>
              <a:rPr lang="fr-FR" sz="2000" dirty="0" smtClean="0"/>
            </a:br>
            <a:r>
              <a:rPr lang="fr-FR" sz="2000" dirty="0"/>
              <a:t/>
            </a:r>
            <a:br>
              <a:rPr lang="fr-FR" sz="2000" dirty="0"/>
            </a:br>
            <a:r>
              <a:rPr lang="fr-FR" sz="2000" dirty="0" smtClean="0"/>
              <a:t>1/ Ouvrir </a:t>
            </a:r>
            <a:r>
              <a:rPr lang="fr-FR" sz="2000" dirty="0"/>
              <a:t>le fichier </a:t>
            </a:r>
            <a:r>
              <a:rPr lang="fr-FR" sz="2000" i="1" dirty="0" err="1" smtClean="0">
                <a:solidFill>
                  <a:schemeClr val="tx2"/>
                </a:solidFill>
              </a:rPr>
              <a:t>rsreportserver.config</a:t>
            </a:r>
            <a:r>
              <a:rPr lang="fr-FR" sz="2000" dirty="0" smtClean="0"/>
              <a:t> avec un éditeur de texte (Avec Notepad par exemple)</a:t>
            </a:r>
            <a:br>
              <a:rPr lang="fr-FR" sz="2000" dirty="0" smtClean="0"/>
            </a:br>
            <a:r>
              <a:rPr lang="fr-FR" sz="2000" dirty="0"/>
              <a:t/>
            </a:r>
            <a:br>
              <a:rPr lang="fr-FR" sz="2000" dirty="0"/>
            </a:br>
            <a:r>
              <a:rPr lang="fr-FR" sz="2000" dirty="0" smtClean="0"/>
              <a:t>2/ Modifier :</a:t>
            </a:r>
            <a:br>
              <a:rPr lang="fr-FR" sz="2000" dirty="0" smtClean="0"/>
            </a:br>
            <a:r>
              <a:rPr lang="fr-FR" sz="2000" dirty="0"/>
              <a:t/>
            </a:r>
            <a:br>
              <a:rPr lang="fr-FR" sz="2000" dirty="0"/>
            </a:br>
            <a:r>
              <a:rPr lang="fr-FR" sz="2000" dirty="0" smtClean="0"/>
              <a:t>     En : </a:t>
            </a:r>
            <a:br>
              <a:rPr lang="fr-FR" sz="2000" dirty="0" smtClean="0"/>
            </a:br>
            <a:r>
              <a:rPr lang="fr-FR" sz="2000" dirty="0"/>
              <a:t/>
            </a:r>
            <a:br>
              <a:rPr lang="fr-FR" sz="2000" dirty="0"/>
            </a:br>
            <a:r>
              <a:rPr lang="fr-FR" sz="2000" dirty="0" smtClean="0"/>
              <a:t>3/ Redémarrez le serveur SSRS</a:t>
            </a:r>
            <a:br>
              <a:rPr lang="fr-FR" sz="2000" dirty="0" smtClean="0"/>
            </a:br>
            <a:r>
              <a:rPr lang="fr-FR" sz="2000" dirty="0" smtClean="0"/>
              <a:t/>
            </a:r>
            <a:br>
              <a:rPr lang="fr-FR" sz="2000" dirty="0" smtClean="0"/>
            </a:br>
            <a:endParaRPr lang="fr-FR" sz="2000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10143-4D2C-4FF6-B0A6-06989F9BDBAC}" type="datetime1">
              <a:rPr lang="fr-FR" smtClean="0"/>
              <a:pPr/>
              <a:t>14/10/2015</a:t>
            </a:fld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0CB13-A045-4FF2-AF1A-D1AA5276D291}" type="slidenum">
              <a:rPr lang="fr-FR" smtClean="0"/>
              <a:pPr/>
              <a:t>74</a:t>
            </a:fld>
            <a:endParaRPr lang="fr-FR" dirty="0"/>
          </a:p>
        </p:txBody>
      </p:sp>
      <p:sp>
        <p:nvSpPr>
          <p:cNvPr id="9" name="ZoneTexte 8"/>
          <p:cNvSpPr txBox="1"/>
          <p:nvPr/>
        </p:nvSpPr>
        <p:spPr>
          <a:xfrm>
            <a:off x="179512" y="200829"/>
            <a:ext cx="1656184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fr-FR"/>
            </a:defPPr>
            <a:lvl1pPr>
              <a:defRPr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fr-FR" dirty="0" smtClean="0"/>
              <a:t>Configuration</a:t>
            </a:r>
            <a:endParaRPr lang="fr-FR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4869160"/>
            <a:ext cx="3476625" cy="200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908" y="5373216"/>
            <a:ext cx="3476625" cy="209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696" y="1556792"/>
            <a:ext cx="5184576" cy="1771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625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452165"/>
            <a:ext cx="8229600" cy="634082"/>
          </a:xfrm>
        </p:spPr>
        <p:txBody>
          <a:bodyPr>
            <a:normAutofit/>
          </a:bodyPr>
          <a:lstStyle/>
          <a:p>
            <a:pPr algn="l"/>
            <a:r>
              <a:rPr lang="fr-FR" sz="2000" dirty="0" smtClean="0"/>
              <a:t>4°) Déposer les fichiers sources du Projet de </a:t>
            </a:r>
            <a:r>
              <a:rPr lang="fr-FR" sz="2000" dirty="0" err="1" smtClean="0"/>
              <a:t>Reporting</a:t>
            </a:r>
            <a:r>
              <a:rPr lang="fr-FR" sz="2000" dirty="0" smtClean="0"/>
              <a:t> sur votre serveur cible</a:t>
            </a:r>
            <a:endParaRPr lang="fr-FR" sz="2000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10143-4D2C-4FF6-B0A6-06989F9BDBAC}" type="datetime1">
              <a:rPr lang="fr-FR" smtClean="0"/>
              <a:pPr/>
              <a:t>14/10/2015</a:t>
            </a:fld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0CB13-A045-4FF2-AF1A-D1AA5276D291}" type="slidenum">
              <a:rPr lang="fr-FR" smtClean="0"/>
              <a:pPr/>
              <a:t>75</a:t>
            </a:fld>
            <a:endParaRPr lang="fr-FR"/>
          </a:p>
        </p:txBody>
      </p:sp>
      <p:sp>
        <p:nvSpPr>
          <p:cNvPr id="5" name="Titre 1"/>
          <p:cNvSpPr txBox="1">
            <a:spLocks/>
          </p:cNvSpPr>
          <p:nvPr/>
        </p:nvSpPr>
        <p:spPr>
          <a:xfrm>
            <a:off x="611560" y="1014239"/>
            <a:ext cx="8229600" cy="6340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4 - 1 ) Récupérer</a:t>
            </a:r>
            <a:r>
              <a:rPr kumimoji="0" lang="fr-FR" sz="16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le dossier contenant la solution à déployer et le sous – dossier contenant le Cube et tous les rapports.</a:t>
            </a:r>
            <a:endParaRPr kumimoji="0" lang="fr-FR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576" y="1590303"/>
            <a:ext cx="6715125" cy="1190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19672" y="2841858"/>
            <a:ext cx="5261385" cy="3035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itre 1"/>
          <p:cNvSpPr txBox="1">
            <a:spLocks/>
          </p:cNvSpPr>
          <p:nvPr/>
        </p:nvSpPr>
        <p:spPr>
          <a:xfrm>
            <a:off x="611560" y="5661248"/>
            <a:ext cx="8229600" cy="6340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4 - 2 ) Copier le dossier récupéré sur le serveur cible .	</a:t>
            </a:r>
            <a:endParaRPr kumimoji="0" lang="fr-FR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179512" y="200829"/>
            <a:ext cx="1656184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fr-FR"/>
            </a:defPPr>
            <a:lvl1pPr>
              <a:defRPr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fr-FR" dirty="0" smtClean="0"/>
              <a:t>Configuration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53290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562670"/>
            <a:ext cx="8229600" cy="490066"/>
          </a:xfrm>
        </p:spPr>
        <p:txBody>
          <a:bodyPr>
            <a:normAutofit/>
          </a:bodyPr>
          <a:lstStyle/>
          <a:p>
            <a:pPr algn="l"/>
            <a:r>
              <a:rPr lang="fr-FR" sz="2000" dirty="0" smtClean="0"/>
              <a:t>5°) Ouvrir SSDT et charger le projet </a:t>
            </a:r>
            <a:endParaRPr lang="fr-FR" sz="2000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10143-4D2C-4FF6-B0A6-06989F9BDBAC}" type="datetime1">
              <a:rPr lang="fr-FR" smtClean="0"/>
              <a:pPr/>
              <a:t>14/10/2015</a:t>
            </a:fld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0CB13-A045-4FF2-AF1A-D1AA5276D291}" type="slidenum">
              <a:rPr lang="fr-FR" smtClean="0"/>
              <a:pPr/>
              <a:t>76</a:t>
            </a:fld>
            <a:endParaRPr lang="fr-FR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1640" y="1052738"/>
            <a:ext cx="6236041" cy="23042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31640" y="3618839"/>
            <a:ext cx="6552728" cy="2978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4422500" y="1700809"/>
            <a:ext cx="2957812" cy="108012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ZoneTexte 7"/>
          <p:cNvSpPr txBox="1"/>
          <p:nvPr/>
        </p:nvSpPr>
        <p:spPr>
          <a:xfrm>
            <a:off x="179512" y="200829"/>
            <a:ext cx="1656184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fr-FR"/>
            </a:defPPr>
            <a:lvl1pPr>
              <a:defRPr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fr-FR" dirty="0" smtClean="0"/>
              <a:t>Configuration</a:t>
            </a:r>
            <a:endParaRPr lang="fr-FR" dirty="0"/>
          </a:p>
        </p:txBody>
      </p:sp>
      <p:sp>
        <p:nvSpPr>
          <p:cNvPr id="9" name="Rectangle 8"/>
          <p:cNvSpPr/>
          <p:nvPr/>
        </p:nvSpPr>
        <p:spPr>
          <a:xfrm>
            <a:off x="2555776" y="4365104"/>
            <a:ext cx="4032448" cy="108012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0659709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800" y="1844824"/>
            <a:ext cx="7867650" cy="4562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A4A73-C55A-4735-A06F-415E5CC28EBA}" type="datetime1">
              <a:rPr lang="fr-FR" smtClean="0"/>
              <a:pPr/>
              <a:t>14/10/2015</a:t>
            </a:fld>
            <a:endParaRPr lang="fr-FR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0CB13-A045-4FF2-AF1A-D1AA5276D291}" type="slidenum">
              <a:rPr lang="fr-FR" smtClean="0"/>
              <a:pPr/>
              <a:t>77</a:t>
            </a:fld>
            <a:endParaRPr lang="fr-FR"/>
          </a:p>
        </p:txBody>
      </p:sp>
      <p:sp>
        <p:nvSpPr>
          <p:cNvPr id="6" name="Titre 1"/>
          <p:cNvSpPr txBox="1">
            <a:spLocks/>
          </p:cNvSpPr>
          <p:nvPr/>
        </p:nvSpPr>
        <p:spPr>
          <a:xfrm>
            <a:off x="395536" y="980728"/>
            <a:ext cx="8229600" cy="490066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600" noProof="0" dirty="0" smtClean="0">
                <a:latin typeface="+mj-lt"/>
                <a:ea typeface="+mj-ea"/>
                <a:cs typeface="+mj-cs"/>
              </a:rPr>
              <a:t>Clic-droit sur le projet : « Propriétés » &gt; Changer le champ « </a:t>
            </a:r>
            <a:r>
              <a:rPr lang="fr-FR" sz="1600" noProof="0" dirty="0" err="1" smtClean="0">
                <a:latin typeface="+mj-lt"/>
                <a:ea typeface="+mj-ea"/>
                <a:cs typeface="+mj-cs"/>
              </a:rPr>
              <a:t>TargetServerURL</a:t>
            </a:r>
            <a:r>
              <a:rPr lang="fr-FR" sz="1600" noProof="0" dirty="0" smtClean="0">
                <a:latin typeface="+mj-lt"/>
                <a:ea typeface="+mj-ea"/>
                <a:cs typeface="+mj-cs"/>
              </a:rPr>
              <a:t> »</a:t>
            </a:r>
            <a:endParaRPr kumimoji="0" lang="fr-FR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179512" y="200829"/>
            <a:ext cx="1656184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fr-FR"/>
            </a:defPPr>
            <a:lvl1pPr>
              <a:defRPr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fr-FR" dirty="0" smtClean="0"/>
              <a:t>Configuration</a:t>
            </a:r>
            <a:endParaRPr lang="fr-FR" dirty="0"/>
          </a:p>
        </p:txBody>
      </p:sp>
      <p:sp>
        <p:nvSpPr>
          <p:cNvPr id="10" name="Rectangle 9"/>
          <p:cNvSpPr/>
          <p:nvPr/>
        </p:nvSpPr>
        <p:spPr>
          <a:xfrm>
            <a:off x="5508104" y="4293096"/>
            <a:ext cx="2448272" cy="216024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8750901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3848" y="3449862"/>
            <a:ext cx="5271492" cy="2118516"/>
          </a:xfrm>
          <a:prstGeom prst="rect">
            <a:avLst/>
          </a:prstGeom>
        </p:spPr>
      </p:pic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A4A73-C55A-4735-A06F-415E5CC28EBA}" type="datetime1">
              <a:rPr lang="fr-FR" smtClean="0"/>
              <a:pPr/>
              <a:t>14/10/2015</a:t>
            </a:fld>
            <a:endParaRPr lang="fr-FR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0CB13-A045-4FF2-AF1A-D1AA5276D291}" type="slidenum">
              <a:rPr lang="fr-FR" smtClean="0"/>
              <a:pPr/>
              <a:t>78</a:t>
            </a:fld>
            <a:endParaRPr lang="fr-FR"/>
          </a:p>
        </p:txBody>
      </p:sp>
      <p:sp>
        <p:nvSpPr>
          <p:cNvPr id="6" name="Titre 1"/>
          <p:cNvSpPr txBox="1">
            <a:spLocks/>
          </p:cNvSpPr>
          <p:nvPr/>
        </p:nvSpPr>
        <p:spPr>
          <a:xfrm>
            <a:off x="395536" y="980728"/>
            <a:ext cx="8229600" cy="490066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600" noProof="0" dirty="0" smtClean="0">
                <a:latin typeface="+mj-lt"/>
                <a:ea typeface="+mj-ea"/>
                <a:cs typeface="+mj-cs"/>
              </a:rPr>
              <a:t>Dans l’explorateur, double-clic sur la source de données partagées, </a:t>
            </a:r>
            <a:r>
              <a:rPr lang="fr-FR" sz="1600" dirty="0" smtClean="0">
                <a:latin typeface="+mj-lt"/>
                <a:ea typeface="+mj-ea"/>
                <a:cs typeface="+mj-cs"/>
              </a:rPr>
              <a:t>puis actualisez votre nom de serveur SQL Server :</a:t>
            </a:r>
            <a:r>
              <a:rPr lang="fr-FR" sz="1600" noProof="0" dirty="0" smtClean="0">
                <a:latin typeface="+mj-lt"/>
                <a:ea typeface="+mj-ea"/>
                <a:cs typeface="+mj-cs"/>
              </a:rPr>
              <a:t> </a:t>
            </a:r>
            <a:endParaRPr kumimoji="0" lang="fr-FR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179512" y="200829"/>
            <a:ext cx="1656184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fr-FR"/>
            </a:defPPr>
            <a:lvl1pPr>
              <a:defRPr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fr-FR" dirty="0" smtClean="0"/>
              <a:t>Configuration</a:t>
            </a:r>
            <a:endParaRPr lang="fr-FR" dirty="0"/>
          </a:p>
        </p:txBody>
      </p:sp>
      <p:sp>
        <p:nvSpPr>
          <p:cNvPr id="10" name="Rectangle 9"/>
          <p:cNvSpPr/>
          <p:nvPr/>
        </p:nvSpPr>
        <p:spPr>
          <a:xfrm>
            <a:off x="3286200" y="4796000"/>
            <a:ext cx="1789856" cy="217176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316" y="1556792"/>
            <a:ext cx="3781634" cy="1368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66088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772939"/>
            <a:ext cx="8229600" cy="490066"/>
          </a:xfrm>
        </p:spPr>
        <p:txBody>
          <a:bodyPr>
            <a:normAutofit/>
          </a:bodyPr>
          <a:lstStyle/>
          <a:p>
            <a:pPr algn="l"/>
            <a:r>
              <a:rPr lang="fr-FR" sz="2000" dirty="0" smtClean="0"/>
              <a:t>Paramétrage du mode « Authentification Windows » pour </a:t>
            </a:r>
            <a:r>
              <a:rPr lang="fr-FR" sz="2000" dirty="0" err="1" smtClean="0"/>
              <a:t>Reporting</a:t>
            </a:r>
            <a:r>
              <a:rPr lang="fr-FR" sz="2000" dirty="0" smtClean="0"/>
              <a:t> Services</a:t>
            </a:r>
            <a:endParaRPr lang="fr-FR" sz="2000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10143-4D2C-4FF6-B0A6-06989F9BDBAC}" type="datetime1">
              <a:rPr lang="fr-FR" smtClean="0"/>
              <a:pPr/>
              <a:t>14/10/2015</a:t>
            </a:fld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0CB13-A045-4FF2-AF1A-D1AA5276D291}" type="slidenum">
              <a:rPr lang="fr-FR" smtClean="0"/>
              <a:pPr/>
              <a:t>79</a:t>
            </a:fld>
            <a:endParaRPr lang="fr-FR"/>
          </a:p>
        </p:txBody>
      </p:sp>
      <p:sp>
        <p:nvSpPr>
          <p:cNvPr id="8" name="ZoneTexte 7"/>
          <p:cNvSpPr txBox="1"/>
          <p:nvPr/>
        </p:nvSpPr>
        <p:spPr>
          <a:xfrm>
            <a:off x="179512" y="200829"/>
            <a:ext cx="1656184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fr-FR"/>
            </a:defPPr>
            <a:lvl1pPr>
              <a:defRPr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fr-FR" dirty="0" smtClean="0"/>
              <a:t>Configuration</a:t>
            </a:r>
            <a:endParaRPr lang="fr-FR" dirty="0"/>
          </a:p>
        </p:txBody>
      </p:sp>
      <p:sp>
        <p:nvSpPr>
          <p:cNvPr id="5" name="Rectangle 4"/>
          <p:cNvSpPr/>
          <p:nvPr/>
        </p:nvSpPr>
        <p:spPr>
          <a:xfrm>
            <a:off x="457200" y="1340768"/>
            <a:ext cx="8550696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400" dirty="0" smtClean="0"/>
              <a:t>Source </a:t>
            </a:r>
            <a:r>
              <a:rPr lang="fr-FR" sz="1400" dirty="0"/>
              <a:t>: </a:t>
            </a:r>
            <a:r>
              <a:rPr lang="fr-FR" sz="1400" dirty="0">
                <a:hlinkClick r:id="rId2"/>
              </a:rPr>
              <a:t>https://</a:t>
            </a:r>
            <a:r>
              <a:rPr lang="fr-FR" sz="1400" dirty="0" smtClean="0">
                <a:hlinkClick r:id="rId2"/>
              </a:rPr>
              <a:t>msdn.microsoft.com/fr-fr/library/bb677363%28v=sql.120%29.aspx#WinIntSec</a:t>
            </a:r>
            <a:r>
              <a:rPr lang="fr-FR" sz="1400" dirty="0" smtClean="0"/>
              <a:t> </a:t>
            </a:r>
          </a:p>
          <a:p>
            <a:endParaRPr lang="fr-FR" sz="2000" b="1" dirty="0"/>
          </a:p>
          <a:p>
            <a:r>
              <a:rPr lang="fr-FR" sz="2000" b="1" dirty="0" smtClean="0"/>
              <a:t>Sécurité </a:t>
            </a:r>
            <a:r>
              <a:rPr lang="fr-FR" sz="2000" b="1" dirty="0"/>
              <a:t>intégrée de </a:t>
            </a:r>
            <a:r>
              <a:rPr lang="fr-FR" sz="2000" b="1" dirty="0" smtClean="0"/>
              <a:t>Windows</a:t>
            </a:r>
          </a:p>
          <a:p>
            <a:endParaRPr lang="fr-FR" b="1" dirty="0"/>
          </a:p>
          <a:p>
            <a:r>
              <a:rPr lang="fr-FR" b="1" dirty="0"/>
              <a:t>Pour activer ou désactiver la sécurité intégrée de Windows en utilisant SQL Server Management Studio</a:t>
            </a:r>
          </a:p>
          <a:p>
            <a:pPr>
              <a:buFont typeface="+mj-lt"/>
              <a:buAutoNum type="arabicPeriod"/>
            </a:pPr>
            <a:r>
              <a:rPr lang="fr-FR" smtClean="0"/>
              <a:t>   Ouvrez </a:t>
            </a:r>
            <a:r>
              <a:rPr lang="fr-FR" dirty="0"/>
              <a:t>SQL Server Management Studio, puis connectez-vous à l'instance </a:t>
            </a:r>
            <a:r>
              <a:rPr lang="fr-FR" dirty="0" err="1"/>
              <a:t>Reporting</a:t>
            </a:r>
            <a:r>
              <a:rPr lang="fr-FR" dirty="0"/>
              <a:t> Services à configurer.</a:t>
            </a:r>
          </a:p>
          <a:p>
            <a:pPr>
              <a:buFont typeface="+mj-lt"/>
              <a:buAutoNum type="arabicPeriod"/>
            </a:pPr>
            <a:r>
              <a:rPr lang="fr-FR" dirty="0" smtClean="0"/>
              <a:t>   Dans </a:t>
            </a:r>
            <a:r>
              <a:rPr lang="fr-FR" dirty="0"/>
              <a:t>l'Explorateur d'objets, cliquez avec le bouton droit sur le nœud </a:t>
            </a:r>
            <a:r>
              <a:rPr lang="fr-FR" dirty="0" err="1"/>
              <a:t>Reporting</a:t>
            </a:r>
            <a:r>
              <a:rPr lang="fr-FR" dirty="0"/>
              <a:t> Services, puis cliquez sur </a:t>
            </a:r>
            <a:r>
              <a:rPr lang="fr-FR" b="1" dirty="0"/>
              <a:t>Propriétés</a:t>
            </a:r>
            <a:r>
              <a:rPr lang="fr-FR" dirty="0"/>
              <a:t>.</a:t>
            </a:r>
          </a:p>
          <a:p>
            <a:pPr>
              <a:buFont typeface="+mj-lt"/>
              <a:buAutoNum type="arabicPeriod"/>
            </a:pPr>
            <a:r>
              <a:rPr lang="fr-FR" dirty="0" smtClean="0"/>
              <a:t>   Dans </a:t>
            </a:r>
            <a:r>
              <a:rPr lang="fr-FR" dirty="0"/>
              <a:t>la boîte de dialogue </a:t>
            </a:r>
            <a:r>
              <a:rPr lang="fr-FR" b="1" dirty="0"/>
              <a:t>Propriétés du serveur</a:t>
            </a:r>
            <a:r>
              <a:rPr lang="fr-FR" dirty="0"/>
              <a:t>, sous </a:t>
            </a:r>
            <a:r>
              <a:rPr lang="fr-FR" b="1" dirty="0"/>
              <a:t>Sélectionner une page</a:t>
            </a:r>
            <a:r>
              <a:rPr lang="fr-FR" dirty="0"/>
              <a:t>, cliquez sur </a:t>
            </a:r>
            <a:r>
              <a:rPr lang="fr-FR" b="1" dirty="0"/>
              <a:t>Sécurité</a:t>
            </a:r>
            <a:r>
              <a:rPr lang="fr-FR" dirty="0"/>
              <a:t>.</a:t>
            </a:r>
          </a:p>
          <a:p>
            <a:pPr>
              <a:buFont typeface="+mj-lt"/>
              <a:buAutoNum type="arabicPeriod"/>
            </a:pPr>
            <a:r>
              <a:rPr lang="fr-FR" dirty="0" smtClean="0"/>
              <a:t>   Pour </a:t>
            </a:r>
            <a:r>
              <a:rPr lang="fr-FR" dirty="0"/>
              <a:t>activer la sécurité intégrée de Windows, sélectionnez l'option </a:t>
            </a:r>
            <a:r>
              <a:rPr lang="fr-FR" b="1" dirty="0"/>
              <a:t>Activer la sécurité intégrée Windows pour les sources de données de rapport</a:t>
            </a:r>
            <a:r>
              <a:rPr lang="fr-FR" dirty="0"/>
              <a:t>.</a:t>
            </a:r>
          </a:p>
          <a:p>
            <a:pPr>
              <a:buFont typeface="+mj-lt"/>
              <a:buAutoNum type="arabicPeriod"/>
            </a:pPr>
            <a:r>
              <a:rPr lang="fr-FR" dirty="0" smtClean="0"/>
              <a:t>   Pour </a:t>
            </a:r>
            <a:r>
              <a:rPr lang="fr-FR" dirty="0"/>
              <a:t>désactiver la sécurité intégrée de Windows, désélectionnez l'option </a:t>
            </a:r>
            <a:r>
              <a:rPr lang="fr-FR" b="1" dirty="0"/>
              <a:t>Activer la sécurité intégrée Windows pour les sources de données de rapport</a:t>
            </a:r>
            <a:r>
              <a:rPr lang="fr-FR" dirty="0"/>
              <a:t>.</a:t>
            </a:r>
          </a:p>
          <a:p>
            <a:pPr>
              <a:buFont typeface="+mj-lt"/>
              <a:buAutoNum type="arabicPeriod"/>
            </a:pPr>
            <a:r>
              <a:rPr lang="fr-FR" dirty="0" smtClean="0"/>
              <a:t>   Cliquez </a:t>
            </a:r>
            <a:r>
              <a:rPr lang="fr-FR" dirty="0"/>
              <a:t>sur </a:t>
            </a:r>
            <a:r>
              <a:rPr lang="fr-FR" b="1" dirty="0"/>
              <a:t>OK</a:t>
            </a:r>
            <a:r>
              <a:rPr lang="fr-FR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1524505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827584" y="2420888"/>
            <a:ext cx="7632937" cy="1323439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4000" dirty="0" smtClean="0"/>
              <a:t>INSTALLATION &amp; CONFIGURATION </a:t>
            </a:r>
          </a:p>
          <a:p>
            <a:pPr algn="ctr"/>
            <a:r>
              <a:rPr lang="fr-FR" sz="4000" dirty="0" smtClean="0"/>
              <a:t>Git</a:t>
            </a:r>
            <a:endParaRPr lang="fr-FR" sz="4000" dirty="0"/>
          </a:p>
        </p:txBody>
      </p:sp>
    </p:spTree>
    <p:extLst>
      <p:ext uri="{BB962C8B-B14F-4D97-AF65-F5344CB8AC3E}">
        <p14:creationId xmlns:p14="http://schemas.microsoft.com/office/powerpoint/2010/main" val="644359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772939"/>
            <a:ext cx="8229600" cy="490066"/>
          </a:xfrm>
        </p:spPr>
        <p:txBody>
          <a:bodyPr>
            <a:normAutofit/>
          </a:bodyPr>
          <a:lstStyle/>
          <a:p>
            <a:pPr algn="l"/>
            <a:r>
              <a:rPr lang="fr-FR" sz="2000" dirty="0" smtClean="0"/>
              <a:t>6°) Paramétrage du gestionnaire de configuration de </a:t>
            </a:r>
            <a:r>
              <a:rPr lang="fr-FR" sz="2000" dirty="0" err="1" smtClean="0"/>
              <a:t>Reporting</a:t>
            </a:r>
            <a:r>
              <a:rPr lang="fr-FR" sz="2000" dirty="0" smtClean="0"/>
              <a:t> Services</a:t>
            </a:r>
            <a:endParaRPr lang="fr-FR" sz="2000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10143-4D2C-4FF6-B0A6-06989F9BDBAC}" type="datetime1">
              <a:rPr lang="fr-FR" smtClean="0"/>
              <a:pPr/>
              <a:t>14/10/2015</a:t>
            </a:fld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0CB13-A045-4FF2-AF1A-D1AA5276D291}" type="slidenum">
              <a:rPr lang="fr-FR" smtClean="0"/>
              <a:pPr/>
              <a:t>80</a:t>
            </a:fld>
            <a:endParaRPr lang="fr-FR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2271117"/>
            <a:ext cx="2736304" cy="2880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itre 1"/>
          <p:cNvSpPr txBox="1">
            <a:spLocks/>
          </p:cNvSpPr>
          <p:nvPr/>
        </p:nvSpPr>
        <p:spPr>
          <a:xfrm>
            <a:off x="755576" y="1479029"/>
            <a:ext cx="8229600" cy="4900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6°-1 ) Cliquer </a:t>
            </a:r>
            <a:r>
              <a:rPr lang="fr-FR" sz="2000" dirty="0" smtClean="0">
                <a:latin typeface="+mj-lt"/>
                <a:ea typeface="+mj-ea"/>
                <a:cs typeface="+mj-cs"/>
              </a:rPr>
              <a:t>sur le Menu </a:t>
            </a:r>
            <a:r>
              <a:rPr kumimoji="0" lang="fr-FR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Démarrer et tapez</a:t>
            </a:r>
            <a:r>
              <a:rPr kumimoji="0" lang="fr-FR" sz="20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0" lang="fr-FR" sz="20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RSConfigTool.exe</a:t>
            </a:r>
            <a:r>
              <a:rPr kumimoji="0" lang="fr-FR" sz="20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ou </a:t>
            </a:r>
            <a:r>
              <a:rPr kumimoji="0" lang="fr-FR" sz="2000" b="0" i="0" u="none" strike="noStrike" kern="1200" cap="none" spc="0" normalizeH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reporting</a:t>
            </a:r>
            <a:r>
              <a:rPr kumimoji="0" lang="fr-FR" sz="20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afin de lancer le g</a:t>
            </a:r>
            <a:r>
              <a:rPr kumimoji="0" lang="fr-FR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estionnaire de configuration de </a:t>
            </a:r>
            <a:r>
              <a:rPr kumimoji="0" lang="fr-FR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Reporting</a:t>
            </a:r>
            <a:r>
              <a:rPr kumimoji="0" lang="fr-FR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Services</a:t>
            </a:r>
            <a:endParaRPr kumimoji="0" lang="fr-FR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19872" y="2343125"/>
            <a:ext cx="5010150" cy="2886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ZoneTexte 7"/>
          <p:cNvSpPr txBox="1"/>
          <p:nvPr/>
        </p:nvSpPr>
        <p:spPr>
          <a:xfrm>
            <a:off x="179512" y="200829"/>
            <a:ext cx="1656184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fr-FR"/>
            </a:defPPr>
            <a:lvl1pPr>
              <a:defRPr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fr-FR" dirty="0" smtClean="0"/>
              <a:t>Configuration</a:t>
            </a:r>
            <a:endParaRPr lang="fr-FR" dirty="0"/>
          </a:p>
        </p:txBody>
      </p:sp>
      <p:sp>
        <p:nvSpPr>
          <p:cNvPr id="9" name="Rectangle 8"/>
          <p:cNvSpPr/>
          <p:nvPr/>
        </p:nvSpPr>
        <p:spPr>
          <a:xfrm>
            <a:off x="5292080" y="3766182"/>
            <a:ext cx="3024336" cy="526913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/>
          <p:cNvSpPr/>
          <p:nvPr/>
        </p:nvSpPr>
        <p:spPr>
          <a:xfrm>
            <a:off x="6516215" y="4797153"/>
            <a:ext cx="887637" cy="354284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675519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A4A73-C55A-4735-A06F-415E5CC28EBA}" type="datetime1">
              <a:rPr lang="fr-FR" smtClean="0"/>
              <a:pPr/>
              <a:t>14/10/2015</a:t>
            </a:fld>
            <a:endParaRPr lang="fr-FR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0CB13-A045-4FF2-AF1A-D1AA5276D291}" type="slidenum">
              <a:rPr lang="fr-FR" smtClean="0"/>
              <a:pPr/>
              <a:t>81</a:t>
            </a:fld>
            <a:endParaRPr lang="fr-FR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616" y="1340768"/>
            <a:ext cx="6677107" cy="4320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ZoneTexte 4"/>
          <p:cNvSpPr txBox="1"/>
          <p:nvPr/>
        </p:nvSpPr>
        <p:spPr>
          <a:xfrm>
            <a:off x="179512" y="200829"/>
            <a:ext cx="1656184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fr-FR"/>
            </a:defPPr>
            <a:lvl1pPr>
              <a:defRPr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fr-FR" dirty="0" smtClean="0"/>
              <a:t>Configuration</a:t>
            </a:r>
            <a:endParaRPr lang="fr-FR" dirty="0"/>
          </a:p>
        </p:txBody>
      </p:sp>
      <p:sp>
        <p:nvSpPr>
          <p:cNvPr id="6" name="Titre 1"/>
          <p:cNvSpPr txBox="1">
            <a:spLocks/>
          </p:cNvSpPr>
          <p:nvPr/>
        </p:nvSpPr>
        <p:spPr>
          <a:xfrm>
            <a:off x="251520" y="620688"/>
            <a:ext cx="8229600" cy="4900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6°-2 ) Paramétrer</a:t>
            </a:r>
            <a:r>
              <a:rPr kumimoji="0" lang="fr-FR" sz="20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le g</a:t>
            </a:r>
            <a:r>
              <a:rPr kumimoji="0" lang="fr-FR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estionnaire de configuration de </a:t>
            </a:r>
            <a:r>
              <a:rPr kumimoji="0" lang="fr-FR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Reporting</a:t>
            </a:r>
            <a:r>
              <a:rPr kumimoji="0" lang="fr-FR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Services</a:t>
            </a:r>
            <a:endParaRPr kumimoji="0" lang="fr-FR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342223" y="2708920"/>
            <a:ext cx="1429577" cy="526913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/>
          <p:cNvSpPr/>
          <p:nvPr/>
        </p:nvSpPr>
        <p:spPr>
          <a:xfrm>
            <a:off x="2942000" y="3573017"/>
            <a:ext cx="4510319" cy="36004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8466507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A4A73-C55A-4735-A06F-415E5CC28EBA}" type="datetime1">
              <a:rPr lang="fr-FR" smtClean="0"/>
              <a:pPr/>
              <a:t>14/10/2015</a:t>
            </a:fld>
            <a:endParaRPr lang="fr-FR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0CB13-A045-4FF2-AF1A-D1AA5276D291}" type="slidenum">
              <a:rPr lang="fr-FR" smtClean="0"/>
              <a:pPr/>
              <a:t>82</a:t>
            </a:fld>
            <a:endParaRPr lang="fr-FR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576" y="764704"/>
            <a:ext cx="7266634" cy="55123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ZoneTexte 4"/>
          <p:cNvSpPr txBox="1"/>
          <p:nvPr/>
        </p:nvSpPr>
        <p:spPr>
          <a:xfrm>
            <a:off x="179512" y="200829"/>
            <a:ext cx="1656184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fr-FR"/>
            </a:defPPr>
            <a:lvl1pPr>
              <a:defRPr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fr-FR" dirty="0" smtClean="0"/>
              <a:t>Configuration</a:t>
            </a:r>
            <a:endParaRPr lang="fr-FR" dirty="0"/>
          </a:p>
        </p:txBody>
      </p:sp>
      <p:sp>
        <p:nvSpPr>
          <p:cNvPr id="6" name="Rectangle 5"/>
          <p:cNvSpPr/>
          <p:nvPr/>
        </p:nvSpPr>
        <p:spPr>
          <a:xfrm>
            <a:off x="827584" y="2276872"/>
            <a:ext cx="1728192" cy="526913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/>
          <p:cNvSpPr/>
          <p:nvPr/>
        </p:nvSpPr>
        <p:spPr>
          <a:xfrm>
            <a:off x="2627784" y="2348880"/>
            <a:ext cx="3528392" cy="1368152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3143003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576" y="836712"/>
            <a:ext cx="7355847" cy="52291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ZoneTexte 2"/>
          <p:cNvSpPr txBox="1"/>
          <p:nvPr/>
        </p:nvSpPr>
        <p:spPr>
          <a:xfrm>
            <a:off x="179512" y="200829"/>
            <a:ext cx="1656184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fr-FR"/>
            </a:defPPr>
            <a:lvl1pPr>
              <a:defRPr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fr-FR" dirty="0" smtClean="0"/>
              <a:t>Configuration</a:t>
            </a:r>
            <a:endParaRPr lang="fr-FR" dirty="0"/>
          </a:p>
        </p:txBody>
      </p:sp>
      <p:sp>
        <p:nvSpPr>
          <p:cNvPr id="4" name="Rectangle 3"/>
          <p:cNvSpPr/>
          <p:nvPr/>
        </p:nvSpPr>
        <p:spPr>
          <a:xfrm>
            <a:off x="899592" y="2564904"/>
            <a:ext cx="1728192" cy="526913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0207975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A4A73-C55A-4735-A06F-415E5CC28EBA}" type="datetime1">
              <a:rPr lang="fr-FR" smtClean="0"/>
              <a:pPr/>
              <a:t>14/10/2015</a:t>
            </a:fld>
            <a:endParaRPr lang="fr-FR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0CB13-A045-4FF2-AF1A-D1AA5276D291}" type="slidenum">
              <a:rPr lang="fr-FR" smtClean="0"/>
              <a:pPr/>
              <a:t>84</a:t>
            </a:fld>
            <a:endParaRPr lang="fr-FR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576" y="692696"/>
            <a:ext cx="7582081" cy="55942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ZoneTexte 4"/>
          <p:cNvSpPr txBox="1"/>
          <p:nvPr/>
        </p:nvSpPr>
        <p:spPr>
          <a:xfrm>
            <a:off x="179512" y="200829"/>
            <a:ext cx="1656184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fr-FR"/>
            </a:defPPr>
            <a:lvl1pPr>
              <a:defRPr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fr-FR" dirty="0" smtClean="0"/>
              <a:t>Configuration</a:t>
            </a:r>
            <a:endParaRPr lang="fr-FR" dirty="0"/>
          </a:p>
        </p:txBody>
      </p:sp>
      <p:sp>
        <p:nvSpPr>
          <p:cNvPr id="6" name="Rectangle 5"/>
          <p:cNvSpPr/>
          <p:nvPr/>
        </p:nvSpPr>
        <p:spPr>
          <a:xfrm>
            <a:off x="899592" y="2852936"/>
            <a:ext cx="1728192" cy="526913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/>
          <p:cNvSpPr/>
          <p:nvPr/>
        </p:nvSpPr>
        <p:spPr>
          <a:xfrm>
            <a:off x="2843808" y="2492897"/>
            <a:ext cx="3384376" cy="36004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6611942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A4A73-C55A-4735-A06F-415E5CC28EBA}" type="datetime1">
              <a:rPr lang="fr-FR" smtClean="0"/>
              <a:pPr/>
              <a:t>14/10/2015</a:t>
            </a:fld>
            <a:endParaRPr lang="fr-FR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0CB13-A045-4FF2-AF1A-D1AA5276D291}" type="slidenum">
              <a:rPr lang="fr-FR" smtClean="0"/>
              <a:pPr/>
              <a:t>85</a:t>
            </a:fld>
            <a:endParaRPr lang="fr-FR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3262" y="692696"/>
            <a:ext cx="7314634" cy="55469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ZoneTexte 4"/>
          <p:cNvSpPr txBox="1"/>
          <p:nvPr/>
        </p:nvSpPr>
        <p:spPr>
          <a:xfrm>
            <a:off x="179512" y="200829"/>
            <a:ext cx="1656184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fr-FR"/>
            </a:defPPr>
            <a:lvl1pPr>
              <a:defRPr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fr-FR" dirty="0" smtClean="0"/>
              <a:t>Configuration</a:t>
            </a:r>
            <a:endParaRPr lang="fr-FR" dirty="0"/>
          </a:p>
        </p:txBody>
      </p:sp>
      <p:sp>
        <p:nvSpPr>
          <p:cNvPr id="6" name="Rectangle 5"/>
          <p:cNvSpPr/>
          <p:nvPr/>
        </p:nvSpPr>
        <p:spPr>
          <a:xfrm>
            <a:off x="1018995" y="3466161"/>
            <a:ext cx="1680797" cy="526913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/>
          <p:cNvSpPr/>
          <p:nvPr/>
        </p:nvSpPr>
        <p:spPr>
          <a:xfrm>
            <a:off x="2987824" y="3140968"/>
            <a:ext cx="3816424" cy="1008112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9543458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A4A73-C55A-4735-A06F-415E5CC28EBA}" type="datetime1">
              <a:rPr lang="fr-FR" smtClean="0"/>
              <a:pPr/>
              <a:t>14/10/2015</a:t>
            </a:fld>
            <a:endParaRPr lang="fr-FR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0CB13-A045-4FF2-AF1A-D1AA5276D291}" type="slidenum">
              <a:rPr lang="fr-FR" smtClean="0"/>
              <a:pPr/>
              <a:t>86</a:t>
            </a:fld>
            <a:endParaRPr lang="fr-FR"/>
          </a:p>
        </p:txBody>
      </p:sp>
      <p:sp>
        <p:nvSpPr>
          <p:cNvPr id="4" name="Titre 1"/>
          <p:cNvSpPr txBox="1">
            <a:spLocks/>
          </p:cNvSpPr>
          <p:nvPr/>
        </p:nvSpPr>
        <p:spPr>
          <a:xfrm>
            <a:off x="457200" y="634678"/>
            <a:ext cx="8229600" cy="490066"/>
          </a:xfrm>
          <a:prstGeom prst="rect">
            <a:avLst/>
          </a:prstGeom>
        </p:spPr>
        <p:txBody>
          <a:bodyPr>
            <a:normAutofit fontScale="77500" lnSpcReduction="2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2000" dirty="0" smtClean="0">
                <a:latin typeface="+mj-lt"/>
                <a:ea typeface="+mj-ea"/>
                <a:cs typeface="+mj-cs"/>
              </a:rPr>
              <a:t>7</a:t>
            </a:r>
            <a:r>
              <a:rPr kumimoji="0" lang="fr-FR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°) Configurer le gestionnaire de Rapports pour attribution de Rôle aux utilisateurs Finaux devant exécuter des rapports .</a:t>
            </a:r>
            <a:endParaRPr kumimoji="0" lang="fr-FR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Titre 1"/>
          <p:cNvSpPr txBox="1">
            <a:spLocks/>
          </p:cNvSpPr>
          <p:nvPr/>
        </p:nvSpPr>
        <p:spPr>
          <a:xfrm>
            <a:off x="755576" y="1210742"/>
            <a:ext cx="8229600" cy="490066"/>
          </a:xfrm>
          <a:prstGeom prst="rect">
            <a:avLst/>
          </a:prstGeom>
        </p:spPr>
        <p:txBody>
          <a:bodyPr>
            <a:normAutofit fontScale="70000" lnSpcReduction="2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2000" dirty="0" smtClean="0">
                <a:latin typeface="+mj-lt"/>
                <a:ea typeface="+mj-ea"/>
                <a:cs typeface="+mj-cs"/>
              </a:rPr>
              <a:t>7</a:t>
            </a:r>
            <a:r>
              <a:rPr kumimoji="0" lang="fr-FR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°-1 ) </a:t>
            </a:r>
            <a:r>
              <a:rPr kumimoji="0" lang="fr-FR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Executer</a:t>
            </a:r>
            <a:r>
              <a:rPr kumimoji="0" lang="fr-FR" sz="20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lang="fr-FR" sz="2000" dirty="0" smtClean="0">
                <a:latin typeface="+mj-lt"/>
                <a:ea typeface="+mj-ea"/>
                <a:cs typeface="+mj-cs"/>
              </a:rPr>
              <a:t>un navigateur tant qu’administrateur, et se connecter à l’url  du gestionnaire de Rapports (L’url est du type </a:t>
            </a:r>
            <a:r>
              <a:rPr lang="fr-FR" sz="2000" b="1" dirty="0" smtClean="0">
                <a:latin typeface="+mj-lt"/>
                <a:ea typeface="+mj-ea"/>
                <a:cs typeface="+mj-cs"/>
              </a:rPr>
              <a:t>http://&lt;&lt;nom serveur SSRS&gt;&gt;/Reports/Pages/Folder.aspx &gt; </a:t>
            </a:r>
            <a:r>
              <a:rPr lang="fr-FR" sz="2000" dirty="0" smtClean="0">
                <a:latin typeface="+mj-lt"/>
                <a:ea typeface="+mj-ea"/>
                <a:cs typeface="+mj-cs"/>
              </a:rPr>
              <a:t>cf. écran à la diapositive 73</a:t>
            </a:r>
            <a:endParaRPr kumimoji="0" lang="fr-FR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6" name="Image 5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9362" y="1700808"/>
            <a:ext cx="7920880" cy="1656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itre 1"/>
          <p:cNvSpPr txBox="1">
            <a:spLocks/>
          </p:cNvSpPr>
          <p:nvPr/>
        </p:nvSpPr>
        <p:spPr>
          <a:xfrm>
            <a:off x="611560" y="3501008"/>
            <a:ext cx="8229600" cy="490066"/>
          </a:xfrm>
          <a:prstGeom prst="rect">
            <a:avLst/>
          </a:prstGeom>
        </p:spPr>
        <p:txBody>
          <a:bodyPr>
            <a:normAutofit fontScale="77500" lnSpcReduction="2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2000" dirty="0" smtClean="0">
                <a:latin typeface="+mj-lt"/>
                <a:ea typeface="+mj-ea"/>
                <a:cs typeface="+mj-cs"/>
              </a:rPr>
              <a:t>7</a:t>
            </a:r>
            <a:r>
              <a:rPr kumimoji="0" lang="fr-FR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°-2 ) Cliquez sur Paramètres</a:t>
            </a:r>
            <a:r>
              <a:rPr kumimoji="0" lang="fr-FR" sz="20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du site =&gt; Onglet Sécurité  =&gt; Nouvelle attribution de rôle  et ajouter  vos utilisateurs .</a:t>
            </a:r>
            <a:endParaRPr kumimoji="0" lang="fr-FR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1560" y="3933056"/>
            <a:ext cx="7848873" cy="24482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ZoneTexte 9"/>
          <p:cNvSpPr txBox="1"/>
          <p:nvPr/>
        </p:nvSpPr>
        <p:spPr>
          <a:xfrm>
            <a:off x="179512" y="200829"/>
            <a:ext cx="1656184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fr-FR"/>
            </a:defPPr>
            <a:lvl1pPr>
              <a:defRPr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fr-FR" dirty="0" smtClean="0"/>
              <a:t>Configuration</a:t>
            </a:r>
            <a:endParaRPr lang="fr-FR" dirty="0"/>
          </a:p>
        </p:txBody>
      </p:sp>
      <p:sp>
        <p:nvSpPr>
          <p:cNvPr id="11" name="Rectangle 10"/>
          <p:cNvSpPr/>
          <p:nvPr/>
        </p:nvSpPr>
        <p:spPr>
          <a:xfrm>
            <a:off x="976189" y="1844825"/>
            <a:ext cx="1075532" cy="216024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/>
          <p:cNvSpPr/>
          <p:nvPr/>
        </p:nvSpPr>
        <p:spPr>
          <a:xfrm>
            <a:off x="719363" y="5013177"/>
            <a:ext cx="1116334" cy="263456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/>
          <p:cNvSpPr/>
          <p:nvPr/>
        </p:nvSpPr>
        <p:spPr>
          <a:xfrm>
            <a:off x="2339753" y="4637829"/>
            <a:ext cx="936104" cy="231332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/>
          <p:cNvSpPr/>
          <p:nvPr/>
        </p:nvSpPr>
        <p:spPr>
          <a:xfrm>
            <a:off x="7496510" y="4149080"/>
            <a:ext cx="936104" cy="231332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2405740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A4A73-C55A-4735-A06F-415E5CC28EBA}" type="datetime1">
              <a:rPr lang="fr-FR" smtClean="0"/>
              <a:pPr/>
              <a:t>14/10/2015</a:t>
            </a:fld>
            <a:endParaRPr lang="fr-FR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0CB13-A045-4FF2-AF1A-D1AA5276D291}" type="slidenum">
              <a:rPr lang="fr-FR" smtClean="0"/>
              <a:pPr/>
              <a:t>87</a:t>
            </a:fld>
            <a:endParaRPr lang="fr-FR"/>
          </a:p>
        </p:txBody>
      </p:sp>
      <p:pic>
        <p:nvPicPr>
          <p:cNvPr id="5" name="Image 4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34888" y="839296"/>
            <a:ext cx="7272808" cy="18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itre 1"/>
          <p:cNvSpPr txBox="1">
            <a:spLocks/>
          </p:cNvSpPr>
          <p:nvPr/>
        </p:nvSpPr>
        <p:spPr>
          <a:xfrm>
            <a:off x="734888" y="2927528"/>
            <a:ext cx="8229600" cy="490066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600" dirty="0" smtClean="0">
                <a:latin typeface="+mj-lt"/>
                <a:ea typeface="+mj-ea"/>
                <a:cs typeface="+mj-cs"/>
              </a:rPr>
              <a:t>7</a:t>
            </a:r>
            <a:r>
              <a:rPr kumimoji="0" lang="fr-FR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°- 3 ) Cliquez Sur </a:t>
            </a:r>
            <a:r>
              <a:rPr lang="fr-FR" sz="1600" dirty="0" smtClean="0">
                <a:latin typeface="+mj-lt"/>
                <a:ea typeface="+mj-ea"/>
                <a:cs typeface="+mj-cs"/>
              </a:rPr>
              <a:t>Dossier Racine =&gt; bouton Générateur de rapports</a:t>
            </a:r>
            <a:endParaRPr kumimoji="0" lang="fr-FR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2880" y="3359576"/>
            <a:ext cx="7416824" cy="2661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ZoneTexte 6"/>
          <p:cNvSpPr txBox="1"/>
          <p:nvPr/>
        </p:nvSpPr>
        <p:spPr>
          <a:xfrm>
            <a:off x="179512" y="200829"/>
            <a:ext cx="1656184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fr-FR"/>
            </a:defPPr>
            <a:lvl1pPr>
              <a:defRPr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fr-FR" dirty="0" smtClean="0"/>
              <a:t>Configuration</a:t>
            </a:r>
            <a:endParaRPr lang="fr-FR" dirty="0"/>
          </a:p>
        </p:txBody>
      </p:sp>
      <p:sp>
        <p:nvSpPr>
          <p:cNvPr id="8" name="Rectangle 7"/>
          <p:cNvSpPr/>
          <p:nvPr/>
        </p:nvSpPr>
        <p:spPr>
          <a:xfrm>
            <a:off x="1475657" y="1738081"/>
            <a:ext cx="648072" cy="178752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/>
          <p:cNvSpPr/>
          <p:nvPr/>
        </p:nvSpPr>
        <p:spPr>
          <a:xfrm>
            <a:off x="757374" y="2112583"/>
            <a:ext cx="840398" cy="452321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/>
          <p:cNvSpPr/>
          <p:nvPr/>
        </p:nvSpPr>
        <p:spPr>
          <a:xfrm>
            <a:off x="2118633" y="3861049"/>
            <a:ext cx="725175" cy="216024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2190783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A4A73-C55A-4735-A06F-415E5CC28EBA}" type="datetime1">
              <a:rPr lang="fr-FR" smtClean="0"/>
              <a:pPr/>
              <a:t>14/10/2015</a:t>
            </a:fld>
            <a:endParaRPr lang="fr-FR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0CB13-A045-4FF2-AF1A-D1AA5276D291}" type="slidenum">
              <a:rPr lang="fr-FR" smtClean="0"/>
              <a:pPr/>
              <a:t>88</a:t>
            </a:fld>
            <a:endParaRPr lang="fr-FR"/>
          </a:p>
        </p:txBody>
      </p:sp>
      <p:sp>
        <p:nvSpPr>
          <p:cNvPr id="4" name="Titre 1"/>
          <p:cNvSpPr txBox="1">
            <a:spLocks/>
          </p:cNvSpPr>
          <p:nvPr/>
        </p:nvSpPr>
        <p:spPr>
          <a:xfrm>
            <a:off x="457200" y="634794"/>
            <a:ext cx="8229600" cy="346050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2000" noProof="0" dirty="0" smtClean="0">
                <a:latin typeface="+mj-lt"/>
                <a:ea typeface="+mj-ea"/>
                <a:cs typeface="+mj-cs"/>
              </a:rPr>
              <a:t>8</a:t>
            </a:r>
            <a:r>
              <a:rPr kumimoji="0" lang="fr-FR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°) Ouvrir SSDT</a:t>
            </a:r>
            <a:r>
              <a:rPr kumimoji="0" lang="fr-FR" sz="20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et Déployer les rapports.</a:t>
            </a:r>
            <a:endParaRPr kumimoji="0" lang="fr-FR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5" name="Image 4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9592" y="1412776"/>
            <a:ext cx="7344816" cy="4968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ZoneTexte 5"/>
          <p:cNvSpPr txBox="1"/>
          <p:nvPr/>
        </p:nvSpPr>
        <p:spPr>
          <a:xfrm>
            <a:off x="179512" y="200829"/>
            <a:ext cx="1656184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fr-FR"/>
            </a:defPPr>
            <a:lvl1pPr>
              <a:defRPr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fr-FR" dirty="0" smtClean="0"/>
              <a:t>Configuration</a:t>
            </a:r>
            <a:endParaRPr lang="fr-FR" dirty="0"/>
          </a:p>
        </p:txBody>
      </p:sp>
      <p:sp>
        <p:nvSpPr>
          <p:cNvPr id="7" name="Rectangle 6"/>
          <p:cNvSpPr/>
          <p:nvPr/>
        </p:nvSpPr>
        <p:spPr>
          <a:xfrm>
            <a:off x="2483769" y="1772817"/>
            <a:ext cx="1368152" cy="216024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2175988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A4A73-C55A-4735-A06F-415E5CC28EBA}" type="datetime1">
              <a:rPr lang="fr-FR" smtClean="0"/>
              <a:pPr/>
              <a:t>14/10/2015</a:t>
            </a:fld>
            <a:endParaRPr lang="fr-FR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0CB13-A045-4FF2-AF1A-D1AA5276D291}" type="slidenum">
              <a:rPr lang="fr-FR" smtClean="0"/>
              <a:pPr/>
              <a:t>89</a:t>
            </a:fld>
            <a:endParaRPr lang="fr-FR"/>
          </a:p>
        </p:txBody>
      </p:sp>
      <p:sp>
        <p:nvSpPr>
          <p:cNvPr id="4" name="Titre 1"/>
          <p:cNvSpPr txBox="1">
            <a:spLocks/>
          </p:cNvSpPr>
          <p:nvPr/>
        </p:nvSpPr>
        <p:spPr>
          <a:xfrm>
            <a:off x="457200" y="692696"/>
            <a:ext cx="8229600" cy="346050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2000" dirty="0" smtClean="0">
                <a:latin typeface="+mj-lt"/>
                <a:ea typeface="+mj-ea"/>
                <a:cs typeface="+mj-cs"/>
              </a:rPr>
              <a:t>9</a:t>
            </a:r>
            <a:r>
              <a:rPr kumimoji="0" lang="fr-FR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°) Vérification de l’accès aux rapports et Fin de déploiement</a:t>
            </a:r>
            <a:r>
              <a:rPr kumimoji="0" lang="fr-FR" sz="20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.</a:t>
            </a:r>
            <a:endParaRPr kumimoji="0" lang="fr-FR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Titre 1"/>
          <p:cNvSpPr txBox="1">
            <a:spLocks/>
          </p:cNvSpPr>
          <p:nvPr/>
        </p:nvSpPr>
        <p:spPr>
          <a:xfrm>
            <a:off x="611560" y="1124744"/>
            <a:ext cx="8229600" cy="346050"/>
          </a:xfrm>
          <a:prstGeom prst="rect">
            <a:avLst/>
          </a:prstGeom>
        </p:spPr>
        <p:txBody>
          <a:bodyPr>
            <a:normAutofit fontScale="25000" lnSpcReduction="2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5600" dirty="0" smtClean="0">
                <a:latin typeface="+mj-lt"/>
                <a:ea typeface="+mj-ea"/>
                <a:cs typeface="+mj-cs"/>
              </a:rPr>
              <a:t>Se connecter sur via un navigateur à l’adresse url de notre serveur de rapport .exemple : </a:t>
            </a:r>
            <a:r>
              <a:rPr lang="fr-FR" sz="5600" dirty="0" smtClean="0">
                <a:latin typeface="+mj-lt"/>
                <a:ea typeface="+mj-ea"/>
                <a:cs typeface="+mj-cs"/>
                <a:hlinkClick r:id="rId2"/>
              </a:rPr>
              <a:t>http://onyx_pc/reports</a:t>
            </a:r>
            <a:r>
              <a:rPr lang="fr-FR" sz="5600" dirty="0" smtClean="0">
                <a:latin typeface="+mj-lt"/>
                <a:ea typeface="+mj-ea"/>
                <a:cs typeface="+mj-cs"/>
              </a:rPr>
              <a:t>  ou </a:t>
            </a:r>
            <a:r>
              <a:rPr lang="fr-FR" sz="5600" dirty="0" smtClean="0">
                <a:latin typeface="+mj-lt"/>
                <a:ea typeface="+mj-ea"/>
                <a:cs typeface="+mj-cs"/>
                <a:hlinkClick r:id="rId3"/>
              </a:rPr>
              <a:t>http://onyx_pc/ReportServer</a:t>
            </a:r>
            <a:endParaRPr lang="fr-FR" sz="5600" dirty="0" smtClean="0">
              <a:latin typeface="+mj-lt"/>
              <a:ea typeface="+mj-ea"/>
              <a:cs typeface="+mj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2000" dirty="0" smtClean="0">
                <a:latin typeface="+mj-lt"/>
                <a:ea typeface="+mj-ea"/>
                <a:cs typeface="+mj-cs"/>
              </a:rPr>
              <a:t> </a:t>
            </a:r>
            <a:endParaRPr kumimoji="0" lang="fr-FR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23528" y="1556792"/>
            <a:ext cx="8208913" cy="2160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23528" y="3356992"/>
            <a:ext cx="8064896" cy="27363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ZoneTexte 8"/>
          <p:cNvSpPr txBox="1"/>
          <p:nvPr/>
        </p:nvSpPr>
        <p:spPr>
          <a:xfrm>
            <a:off x="179512" y="200829"/>
            <a:ext cx="1656184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fr-FR"/>
            </a:defPPr>
            <a:lvl1pPr>
              <a:defRPr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fr-FR" dirty="0" smtClean="0"/>
              <a:t>Configuration</a:t>
            </a:r>
            <a:endParaRPr lang="fr-FR" dirty="0"/>
          </a:p>
        </p:txBody>
      </p:sp>
      <p:sp>
        <p:nvSpPr>
          <p:cNvPr id="10" name="Rectangle 9"/>
          <p:cNvSpPr/>
          <p:nvPr/>
        </p:nvSpPr>
        <p:spPr>
          <a:xfrm>
            <a:off x="291272" y="2636913"/>
            <a:ext cx="6368960" cy="36004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925028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107502" y="116632"/>
            <a:ext cx="1385165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dirty="0" smtClean="0"/>
              <a:t>Présentation</a:t>
            </a:r>
            <a:endParaRPr lang="fr-FR" dirty="0"/>
          </a:p>
        </p:txBody>
      </p:sp>
      <p:sp>
        <p:nvSpPr>
          <p:cNvPr id="10" name="Rectangle 9"/>
          <p:cNvSpPr/>
          <p:nvPr/>
        </p:nvSpPr>
        <p:spPr>
          <a:xfrm>
            <a:off x="412014" y="908720"/>
            <a:ext cx="8514706" cy="25391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fr-FR" dirty="0" smtClean="0"/>
              <a:t>L‘architecture Git avec Git Hub se fonde sur 3 espaces :</a:t>
            </a: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•"/>
            </a:pPr>
            <a:r>
              <a:rPr lang="fr-FR" dirty="0" smtClean="0"/>
              <a:t>Un </a:t>
            </a:r>
            <a:r>
              <a:rPr lang="fr-FR" b="1" dirty="0" smtClean="0"/>
              <a:t>dépôt Git Hub</a:t>
            </a:r>
            <a:r>
              <a:rPr lang="fr-FR" dirty="0" smtClean="0"/>
              <a:t>, hébergé sur les serveurs de ce site. Il est ouvert à tout le monde en lecture (Projet Open-source) et en </a:t>
            </a:r>
            <a:r>
              <a:rPr lang="fr-FR" dirty="0" err="1" smtClean="0"/>
              <a:t>fork</a:t>
            </a:r>
            <a:r>
              <a:rPr lang="fr-FR" dirty="0" smtClean="0"/>
              <a:t>. En revanche, il faut être autorisé pour y déposer ses changements.</a:t>
            </a: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•"/>
            </a:pPr>
            <a:r>
              <a:rPr lang="fr-FR" dirty="0" smtClean="0"/>
              <a:t>Un </a:t>
            </a:r>
            <a:r>
              <a:rPr lang="fr-FR" b="1" dirty="0" err="1" smtClean="0"/>
              <a:t>répo</a:t>
            </a:r>
            <a:r>
              <a:rPr lang="fr-FR" b="1" dirty="0" smtClean="0"/>
              <a:t> Git local</a:t>
            </a:r>
            <a:r>
              <a:rPr lang="fr-FR" dirty="0" smtClean="0"/>
              <a:t>, sur chaque PC de développeurs. C’est une copie intégrale du dépôt Git Hub de notre projet.</a:t>
            </a: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•"/>
            </a:pPr>
            <a:r>
              <a:rPr lang="fr-FR" dirty="0" smtClean="0"/>
              <a:t>Un </a:t>
            </a:r>
            <a:r>
              <a:rPr lang="fr-FR" b="1" dirty="0" smtClean="0"/>
              <a:t>répertoire local</a:t>
            </a:r>
            <a:r>
              <a:rPr lang="fr-FR" dirty="0" smtClean="0"/>
              <a:t> de travail, </a:t>
            </a:r>
            <a:r>
              <a:rPr lang="fr-FR" dirty="0"/>
              <a:t>sur chaque PC de </a:t>
            </a:r>
            <a:r>
              <a:rPr lang="fr-FR" dirty="0" smtClean="0"/>
              <a:t>développeurs. C’est là que les fichiers sont ajoutés, supprimés ou modifiés par les développeurs.</a:t>
            </a:r>
          </a:p>
        </p:txBody>
      </p:sp>
      <p:sp>
        <p:nvSpPr>
          <p:cNvPr id="2" name="Rectangle 1"/>
          <p:cNvSpPr/>
          <p:nvPr/>
        </p:nvSpPr>
        <p:spPr>
          <a:xfrm>
            <a:off x="827584" y="3933056"/>
            <a:ext cx="1872208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DEPOT GIT HUB</a:t>
            </a:r>
            <a:endParaRPr lang="fr-FR" dirty="0"/>
          </a:p>
        </p:txBody>
      </p:sp>
      <p:sp>
        <p:nvSpPr>
          <p:cNvPr id="8" name="Rectangle 7"/>
          <p:cNvSpPr/>
          <p:nvPr/>
        </p:nvSpPr>
        <p:spPr>
          <a:xfrm>
            <a:off x="3203848" y="3933056"/>
            <a:ext cx="1872208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REPO GIT LOCAL</a:t>
            </a:r>
            <a:endParaRPr lang="fr-FR" dirty="0"/>
          </a:p>
        </p:txBody>
      </p:sp>
      <p:sp>
        <p:nvSpPr>
          <p:cNvPr id="9" name="Rectangle 8"/>
          <p:cNvSpPr/>
          <p:nvPr/>
        </p:nvSpPr>
        <p:spPr>
          <a:xfrm>
            <a:off x="5508104" y="3933056"/>
            <a:ext cx="2376264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REPERTOIRE LOCAL</a:t>
            </a:r>
            <a:endParaRPr lang="fr-FR" dirty="0"/>
          </a:p>
        </p:txBody>
      </p:sp>
      <p:cxnSp>
        <p:nvCxnSpPr>
          <p:cNvPr id="5" name="Connecteur droit 4"/>
          <p:cNvCxnSpPr>
            <a:stCxn id="2" idx="2"/>
          </p:cNvCxnSpPr>
          <p:nvPr/>
        </p:nvCxnSpPr>
        <p:spPr>
          <a:xfrm>
            <a:off x="1763688" y="4293096"/>
            <a:ext cx="0" cy="2016224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11"/>
          <p:cNvCxnSpPr/>
          <p:nvPr/>
        </p:nvCxnSpPr>
        <p:spPr>
          <a:xfrm>
            <a:off x="4139952" y="4293096"/>
            <a:ext cx="0" cy="2016224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12"/>
          <p:cNvCxnSpPr/>
          <p:nvPr/>
        </p:nvCxnSpPr>
        <p:spPr>
          <a:xfrm>
            <a:off x="6696236" y="4293096"/>
            <a:ext cx="0" cy="2016224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avec flèche 6"/>
          <p:cNvCxnSpPr/>
          <p:nvPr/>
        </p:nvCxnSpPr>
        <p:spPr>
          <a:xfrm>
            <a:off x="1763688" y="4725144"/>
            <a:ext cx="230425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7" name="Connecteur droit avec flèche 16"/>
          <p:cNvCxnSpPr/>
          <p:nvPr/>
        </p:nvCxnSpPr>
        <p:spPr>
          <a:xfrm>
            <a:off x="1763688" y="4855428"/>
            <a:ext cx="493254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8" name="Connecteur droit avec flèche 17"/>
          <p:cNvCxnSpPr/>
          <p:nvPr/>
        </p:nvCxnSpPr>
        <p:spPr>
          <a:xfrm flipH="1">
            <a:off x="4139952" y="5517232"/>
            <a:ext cx="255628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0" name="Connecteur droit avec flèche 19"/>
          <p:cNvCxnSpPr/>
          <p:nvPr/>
        </p:nvCxnSpPr>
        <p:spPr>
          <a:xfrm flipH="1">
            <a:off x="4139952" y="5805264"/>
            <a:ext cx="255628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1" name="Connecteur droit avec flèche 20"/>
          <p:cNvCxnSpPr/>
          <p:nvPr/>
        </p:nvCxnSpPr>
        <p:spPr>
          <a:xfrm flipH="1">
            <a:off x="1763688" y="6165304"/>
            <a:ext cx="237626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2" name="ZoneTexte 21"/>
          <p:cNvSpPr txBox="1"/>
          <p:nvPr/>
        </p:nvSpPr>
        <p:spPr>
          <a:xfrm>
            <a:off x="2579345" y="4420830"/>
            <a:ext cx="672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SYNC</a:t>
            </a:r>
            <a:endParaRPr lang="fr-FR" dirty="0"/>
          </a:p>
        </p:txBody>
      </p:sp>
      <p:sp>
        <p:nvSpPr>
          <p:cNvPr id="24" name="ZoneTexte 23"/>
          <p:cNvSpPr txBox="1"/>
          <p:nvPr/>
        </p:nvSpPr>
        <p:spPr>
          <a:xfrm>
            <a:off x="2602915" y="4860230"/>
            <a:ext cx="672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SYNC</a:t>
            </a:r>
            <a:endParaRPr lang="fr-FR" dirty="0"/>
          </a:p>
        </p:txBody>
      </p:sp>
      <p:sp>
        <p:nvSpPr>
          <p:cNvPr id="25" name="ZoneTexte 24"/>
          <p:cNvSpPr txBox="1"/>
          <p:nvPr/>
        </p:nvSpPr>
        <p:spPr>
          <a:xfrm>
            <a:off x="4989572" y="5157192"/>
            <a:ext cx="1022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COMMIT</a:t>
            </a:r>
            <a:endParaRPr lang="fr-FR" dirty="0"/>
          </a:p>
        </p:txBody>
      </p:sp>
      <p:sp>
        <p:nvSpPr>
          <p:cNvPr id="27" name="ZoneTexte 26"/>
          <p:cNvSpPr txBox="1"/>
          <p:nvPr/>
        </p:nvSpPr>
        <p:spPr>
          <a:xfrm>
            <a:off x="2602915" y="5805264"/>
            <a:ext cx="672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SYNC</a:t>
            </a:r>
            <a:endParaRPr lang="fr-FR" dirty="0"/>
          </a:p>
        </p:txBody>
      </p:sp>
      <p:sp>
        <p:nvSpPr>
          <p:cNvPr id="28" name="ZoneTexte 27"/>
          <p:cNvSpPr txBox="1"/>
          <p:nvPr/>
        </p:nvSpPr>
        <p:spPr>
          <a:xfrm>
            <a:off x="4989572" y="5795972"/>
            <a:ext cx="1022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COMMIT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01156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1296174" y="2348880"/>
            <a:ext cx="6984776" cy="1323439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4000" dirty="0" smtClean="0"/>
              <a:t>DEPLOIEMENT </a:t>
            </a:r>
            <a:endParaRPr lang="fr-FR" sz="4000" dirty="0"/>
          </a:p>
          <a:p>
            <a:pPr algn="ctr"/>
            <a:r>
              <a:rPr lang="fr-FR" sz="4000" dirty="0" smtClean="0"/>
              <a:t>Packages SSIS</a:t>
            </a:r>
          </a:p>
        </p:txBody>
      </p:sp>
    </p:spTree>
    <p:extLst>
      <p:ext uri="{BB962C8B-B14F-4D97-AF65-F5344CB8AC3E}">
        <p14:creationId xmlns:p14="http://schemas.microsoft.com/office/powerpoint/2010/main" val="2076447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5"/>
          <p:cNvSpPr/>
          <p:nvPr/>
        </p:nvSpPr>
        <p:spPr>
          <a:xfrm>
            <a:off x="179640" y="200880"/>
            <a:ext cx="1655999" cy="36467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gradFill>
            <a:gsLst>
              <a:gs pos="0">
                <a:srgbClr val="A4C1FF"/>
              </a:gs>
              <a:gs pos="100000">
                <a:srgbClr val="E5EFFF"/>
              </a:gs>
            </a:gsLst>
            <a:lin ang="16200000"/>
          </a:gradFill>
          <a:ln w="9360">
            <a:solidFill>
              <a:srgbClr val="4A7EBB"/>
            </a:solidFill>
            <a:prstDash val="solid"/>
          </a:ln>
        </p:spPr>
        <p:txBody>
          <a:bodyPr vert="horz" wrap="square" lIns="90000" tIns="45000" rIns="90000" bIns="45000" anchor="t" anchorCtr="0" compatLnSpc="0">
            <a:sp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18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 pitchFamily="18"/>
                <a:ea typeface="Microsoft YaHei" pitchFamily="2"/>
                <a:cs typeface="Mangal" pitchFamily="2"/>
              </a:rPr>
              <a:t>Configuration</a:t>
            </a:r>
          </a:p>
        </p:txBody>
      </p:sp>
      <p:sp>
        <p:nvSpPr>
          <p:cNvPr id="3" name="Rectangle 8"/>
          <p:cNvSpPr/>
          <p:nvPr/>
        </p:nvSpPr>
        <p:spPr>
          <a:xfrm>
            <a:off x="217440" y="720000"/>
            <a:ext cx="8748360" cy="2460758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5000" rIns="90000" bIns="45000" anchor="t" anchorCtr="0" compatLnSpc="0">
            <a:spAutoFit/>
          </a:bodyPr>
          <a:lstStyle/>
          <a:p>
            <a:pPr lvl="0"/>
            <a:r>
              <a:rPr lang="fr-FR" b="1" u="sng" dirty="0">
                <a:solidFill>
                  <a:srgbClr val="000000"/>
                </a:solidFill>
                <a:latin typeface="Calibri" pitchFamily="18"/>
                <a:ea typeface="Microsoft YaHei" pitchFamily="2"/>
                <a:cs typeface="Mangal" pitchFamily="2"/>
              </a:rPr>
              <a:t>Etape </a:t>
            </a:r>
            <a:r>
              <a:rPr lang="fr-FR" b="1" u="sng" dirty="0" smtClean="0">
                <a:solidFill>
                  <a:srgbClr val="000000"/>
                </a:solidFill>
                <a:latin typeface="Calibri" pitchFamily="18"/>
                <a:ea typeface="Microsoft YaHei" pitchFamily="2"/>
                <a:cs typeface="Mangal" pitchFamily="2"/>
              </a:rPr>
              <a:t>1</a:t>
            </a:r>
            <a:r>
              <a:rPr lang="fr-FR" dirty="0" smtClean="0">
                <a:solidFill>
                  <a:srgbClr val="000000"/>
                </a:solidFill>
                <a:latin typeface="Calibri" pitchFamily="18"/>
                <a:ea typeface="Microsoft YaHei" pitchFamily="2"/>
                <a:cs typeface="Mangal" pitchFamily="2"/>
              </a:rPr>
              <a:t> : </a:t>
            </a:r>
            <a:r>
              <a:rPr lang="fr-FR" sz="1800" i="0" strike="noStrike" kern="1200" spc="0" dirty="0" smtClean="0">
                <a:ln>
                  <a:noFill/>
                </a:ln>
                <a:solidFill>
                  <a:srgbClr val="000000"/>
                </a:solidFill>
                <a:latin typeface="Calibri" pitchFamily="18"/>
                <a:ea typeface="Microsoft YaHei" pitchFamily="2"/>
                <a:cs typeface="Mangal" pitchFamily="2"/>
              </a:rPr>
              <a:t>Tout </a:t>
            </a:r>
            <a:r>
              <a:rPr lang="fr-FR" sz="180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Calibri" pitchFamily="18"/>
                <a:ea typeface="Microsoft YaHei" pitchFamily="2"/>
                <a:cs typeface="Mangal" pitchFamily="2"/>
              </a:rPr>
              <a:t>d'abord, il est nécessaire de mettre à jour les chemins des sources de connexion du package.</a:t>
            </a:r>
          </a:p>
          <a:p>
            <a:pPr lvl="0"/>
            <a:r>
              <a:rPr lang="fr-FR" sz="180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Calibri" pitchFamily="18"/>
                <a:ea typeface="Microsoft YaHei" pitchFamily="2"/>
                <a:cs typeface="Mangal" pitchFamily="2"/>
              </a:rPr>
              <a:t>Pour cela ouvrez le package SSIS via SSDT – BI dans le répertoire du projet </a:t>
            </a:r>
            <a:r>
              <a:rPr lang="fr-FR" dirty="0">
                <a:solidFill>
                  <a:schemeClr val="tx2"/>
                </a:solidFill>
                <a:latin typeface="Calibri" pitchFamily="18"/>
                <a:ea typeface="Microsoft YaHei" pitchFamily="2"/>
                <a:cs typeface="Mangal" pitchFamily="2"/>
              </a:rPr>
              <a:t>\Sources\ETL SSIS\ETL </a:t>
            </a:r>
            <a:r>
              <a:rPr lang="fr-FR" dirty="0" smtClean="0">
                <a:solidFill>
                  <a:schemeClr val="tx2"/>
                </a:solidFill>
                <a:latin typeface="Calibri" pitchFamily="18"/>
                <a:ea typeface="Microsoft YaHei" pitchFamily="2"/>
                <a:cs typeface="Mangal" pitchFamily="2"/>
              </a:rPr>
              <a:t>Unique\ETL_Unique.sln</a:t>
            </a:r>
            <a:endParaRPr lang="fr-FR" sz="1800" i="0" u="none" strike="noStrike" kern="1200" spc="0" dirty="0">
              <a:ln>
                <a:noFill/>
              </a:ln>
              <a:solidFill>
                <a:schemeClr val="tx2"/>
              </a:solidFill>
              <a:latin typeface="Calibri" pitchFamily="18"/>
              <a:ea typeface="Microsoft YaHei" pitchFamily="2"/>
              <a:cs typeface="Mangal" pitchFamily="2"/>
            </a:endParaRP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fr-FR" sz="1800" i="0" u="none" strike="noStrike" kern="1200" spc="0" dirty="0">
              <a:ln>
                <a:noFill/>
              </a:ln>
              <a:solidFill>
                <a:srgbClr val="000000"/>
              </a:solidFill>
              <a:latin typeface="Calibri" pitchFamily="18"/>
              <a:ea typeface="Microsoft YaHei" pitchFamily="2"/>
              <a:cs typeface="Mangal" pitchFamily="2"/>
            </a:endParaRPr>
          </a:p>
          <a:p>
            <a:pPr marL="0" marR="0" lvl="0" indent="0" algn="l" rtl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None/>
              <a:tabLst/>
            </a:pPr>
            <a:r>
              <a:rPr lang="fr-FR" sz="180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Calibri" pitchFamily="18"/>
                <a:ea typeface="Microsoft YaHei" pitchFamily="2"/>
                <a:cs typeface="Mangal" pitchFamily="2"/>
              </a:rPr>
              <a:t>Dans l'Explorateur de solution, double-cliquez sur chacun des gestionnaires de connexions pour mettre à jour les chemin vers ceux de votre répertoire projet :</a:t>
            </a:r>
          </a:p>
          <a:p>
            <a:pPr marL="0" marR="0" lvl="0" indent="0" algn="l" rtl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None/>
              <a:tabLst/>
            </a:pPr>
            <a:endParaRPr lang="fr-FR" sz="1800" b="1" i="0" u="none" strike="noStrike" kern="1200" spc="0" dirty="0">
              <a:ln>
                <a:noFill/>
              </a:ln>
              <a:solidFill>
                <a:srgbClr val="000000"/>
              </a:solidFill>
              <a:latin typeface="Calibri" pitchFamily="18"/>
              <a:ea typeface="Microsoft YaHei" pitchFamily="2"/>
              <a:cs typeface="Mangal" pitchFamily="2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lum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851920" y="1738539"/>
            <a:ext cx="942839" cy="209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>
            <a:lum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827439" y="2852936"/>
            <a:ext cx="3543480" cy="3790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34172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5"/>
          <p:cNvSpPr/>
          <p:nvPr/>
        </p:nvSpPr>
        <p:spPr>
          <a:xfrm>
            <a:off x="179640" y="200880"/>
            <a:ext cx="1655999" cy="36467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gradFill>
            <a:gsLst>
              <a:gs pos="0">
                <a:srgbClr val="A4C1FF"/>
              </a:gs>
              <a:gs pos="100000">
                <a:srgbClr val="E5EFFF"/>
              </a:gs>
            </a:gsLst>
            <a:lin ang="16200000"/>
          </a:gradFill>
          <a:ln w="9360">
            <a:solidFill>
              <a:srgbClr val="4A7EBB"/>
            </a:solidFill>
            <a:prstDash val="solid"/>
          </a:ln>
        </p:spPr>
        <p:txBody>
          <a:bodyPr vert="horz" wrap="square" lIns="90000" tIns="45000" rIns="90000" bIns="45000" anchor="t" anchorCtr="0" compatLnSpc="0">
            <a:sp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fr-FR" sz="18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 pitchFamily="18"/>
                <a:ea typeface="Microsoft YaHei" pitchFamily="2"/>
                <a:cs typeface="Mangal" pitchFamily="2"/>
              </a:rPr>
              <a:t>Configuration</a:t>
            </a:r>
          </a:p>
        </p:txBody>
      </p:sp>
      <p:sp>
        <p:nvSpPr>
          <p:cNvPr id="3" name="Rectangle 8"/>
          <p:cNvSpPr/>
          <p:nvPr/>
        </p:nvSpPr>
        <p:spPr>
          <a:xfrm>
            <a:off x="217440" y="720000"/>
            <a:ext cx="8748360" cy="654495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5000" rIns="90000" bIns="45000" anchor="t" anchorCtr="0" compatLnSpc="0">
            <a:sp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fr-FR" sz="180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Calibri" pitchFamily="18"/>
                <a:ea typeface="Microsoft YaHei" pitchFamily="2"/>
                <a:cs typeface="Mangal" pitchFamily="2"/>
              </a:rPr>
              <a:t>Exemple </a:t>
            </a:r>
            <a:r>
              <a:rPr lang="fr-FR" sz="1800" i="0" u="none" strike="noStrike" kern="1200" spc="0" dirty="0" smtClean="0">
                <a:ln>
                  <a:noFill/>
                </a:ln>
                <a:solidFill>
                  <a:srgbClr val="000000"/>
                </a:solidFill>
                <a:latin typeface="Calibri" pitchFamily="18"/>
                <a:ea typeface="Microsoft YaHei" pitchFamily="2"/>
                <a:cs typeface="Mangal" pitchFamily="2"/>
              </a:rPr>
              <a:t>pour la connexion « Excel 2 » :</a:t>
            </a:r>
            <a:endParaRPr lang="fr-FR" sz="1800" i="0" u="none" strike="noStrike" kern="1200" spc="0" dirty="0">
              <a:ln>
                <a:noFill/>
              </a:ln>
              <a:solidFill>
                <a:srgbClr val="000000"/>
              </a:solidFill>
              <a:latin typeface="Calibri" pitchFamily="18"/>
              <a:ea typeface="Microsoft YaHei" pitchFamily="2"/>
              <a:cs typeface="Mangal" pitchFamily="2"/>
            </a:endParaRP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endParaRPr lang="fr-FR" sz="1800" b="1" i="0" u="none" strike="noStrike" kern="1200" spc="0" dirty="0">
              <a:ln>
                <a:noFill/>
              </a:ln>
              <a:solidFill>
                <a:srgbClr val="000000"/>
              </a:solidFill>
              <a:latin typeface="Calibri" pitchFamily="18"/>
              <a:ea typeface="Microsoft YaHei" pitchFamily="2"/>
              <a:cs typeface="Mangal" pitchFamily="2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lum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000" y="1080000"/>
            <a:ext cx="9099000" cy="540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59993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5"/>
          <p:cNvSpPr/>
          <p:nvPr/>
        </p:nvSpPr>
        <p:spPr>
          <a:xfrm>
            <a:off x="179640" y="200880"/>
            <a:ext cx="1655999" cy="36467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gradFill>
            <a:gsLst>
              <a:gs pos="0">
                <a:srgbClr val="A4C1FF"/>
              </a:gs>
              <a:gs pos="100000">
                <a:srgbClr val="E5EFFF"/>
              </a:gs>
            </a:gsLst>
            <a:lin ang="16200000"/>
          </a:gradFill>
          <a:ln w="9360">
            <a:solidFill>
              <a:srgbClr val="4A7EBB"/>
            </a:solidFill>
            <a:prstDash val="solid"/>
          </a:ln>
        </p:spPr>
        <p:txBody>
          <a:bodyPr vert="horz" wrap="square" lIns="90000" tIns="45000" rIns="90000" bIns="45000" anchor="t" anchorCtr="0" compatLnSpc="0">
            <a:sp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fr-FR" sz="18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 pitchFamily="18"/>
                <a:ea typeface="Microsoft YaHei" pitchFamily="2"/>
                <a:cs typeface="Mangal" pitchFamily="2"/>
              </a:rPr>
              <a:t>Configuration</a:t>
            </a:r>
          </a:p>
        </p:txBody>
      </p:sp>
    </p:spTree>
    <p:extLst>
      <p:ext uri="{BB962C8B-B14F-4D97-AF65-F5344CB8AC3E}">
        <p14:creationId xmlns:p14="http://schemas.microsoft.com/office/powerpoint/2010/main" val="1274924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5"/>
          <p:cNvSpPr/>
          <p:nvPr/>
        </p:nvSpPr>
        <p:spPr>
          <a:xfrm>
            <a:off x="179640" y="200880"/>
            <a:ext cx="1655999" cy="36467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gradFill>
            <a:gsLst>
              <a:gs pos="0">
                <a:srgbClr val="A4C1FF"/>
              </a:gs>
              <a:gs pos="100000">
                <a:srgbClr val="E5EFFF"/>
              </a:gs>
            </a:gsLst>
            <a:lin ang="16200000"/>
          </a:gradFill>
          <a:ln w="9360">
            <a:solidFill>
              <a:srgbClr val="4A7EBB"/>
            </a:solidFill>
            <a:prstDash val="solid"/>
          </a:ln>
        </p:spPr>
        <p:txBody>
          <a:bodyPr vert="horz" wrap="square" lIns="90000" tIns="45000" rIns="90000" bIns="45000" anchor="t" anchorCtr="0" compatLnSpc="0">
            <a:sp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fr-FR" sz="18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 pitchFamily="18"/>
                <a:ea typeface="Microsoft YaHei" pitchFamily="2"/>
                <a:cs typeface="Mangal" pitchFamily="2"/>
              </a:rPr>
              <a:t>Configuration</a:t>
            </a:r>
          </a:p>
        </p:txBody>
      </p:sp>
      <p:sp>
        <p:nvSpPr>
          <p:cNvPr id="3" name="Rectangle 8"/>
          <p:cNvSpPr/>
          <p:nvPr/>
        </p:nvSpPr>
        <p:spPr>
          <a:xfrm>
            <a:off x="179640" y="3429000"/>
            <a:ext cx="8748360" cy="936303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5000" rIns="90000" bIns="45000" anchor="t" anchorCtr="0" compatLnSpc="0">
            <a:sp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fr-FR" sz="1800" b="1" i="0" u="sng" strike="noStrike" kern="1200" spc="0" dirty="0" smtClean="0">
                <a:ln>
                  <a:noFill/>
                </a:ln>
                <a:solidFill>
                  <a:srgbClr val="000000"/>
                </a:solidFill>
                <a:latin typeface="Calibri" pitchFamily="18"/>
                <a:ea typeface="Microsoft YaHei" pitchFamily="2"/>
                <a:cs typeface="Mangal" pitchFamily="2"/>
              </a:rPr>
              <a:t>Pour tester </a:t>
            </a:r>
            <a:r>
              <a:rPr lang="fr-FR" sz="1800" i="0" u="none" strike="noStrike" kern="1200" spc="0" dirty="0" smtClean="0">
                <a:ln>
                  <a:noFill/>
                </a:ln>
                <a:solidFill>
                  <a:srgbClr val="000000"/>
                </a:solidFill>
                <a:latin typeface="Calibri" pitchFamily="18"/>
                <a:ea typeface="Microsoft YaHei" pitchFamily="2"/>
                <a:cs typeface="Mangal" pitchFamily="2"/>
              </a:rPr>
              <a:t>: Sélectionner un des package (Par exemple : </a:t>
            </a:r>
            <a:r>
              <a:rPr lang="fr-FR" sz="1800" i="0" u="none" strike="noStrike" kern="1200" spc="0" dirty="0" err="1" smtClean="0">
                <a:ln>
                  <a:noFill/>
                </a:ln>
                <a:solidFill>
                  <a:srgbClr val="000000"/>
                </a:solidFill>
                <a:latin typeface="Calibri" pitchFamily="18"/>
                <a:ea typeface="Microsoft YaHei" pitchFamily="2"/>
                <a:cs typeface="Mangal" pitchFamily="2"/>
              </a:rPr>
              <a:t>P_Clients.dtsx</a:t>
            </a:r>
            <a:r>
              <a:rPr lang="fr-FR" sz="1800" i="0" u="none" strike="noStrike" kern="1200" spc="0" dirty="0" smtClean="0">
                <a:ln>
                  <a:noFill/>
                </a:ln>
                <a:solidFill>
                  <a:srgbClr val="000000"/>
                </a:solidFill>
                <a:latin typeface="Calibri" pitchFamily="18"/>
                <a:ea typeface="Microsoft YaHei" pitchFamily="2"/>
                <a:cs typeface="Mangal" pitchFamily="2"/>
              </a:rPr>
              <a:t>) puis le tester en </a:t>
            </a:r>
            <a:r>
              <a:rPr lang="fr-FR" sz="180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Calibri" pitchFamily="18"/>
                <a:ea typeface="Microsoft YaHei" pitchFamily="2"/>
                <a:cs typeface="Mangal" pitchFamily="2"/>
              </a:rPr>
              <a:t>cliquant sur le bouton </a:t>
            </a:r>
            <a:r>
              <a:rPr lang="fr-FR" sz="1800" i="0" u="none" strike="noStrike" kern="1200" spc="0" dirty="0" smtClean="0">
                <a:ln>
                  <a:noFill/>
                </a:ln>
                <a:solidFill>
                  <a:srgbClr val="000000"/>
                </a:solidFill>
                <a:latin typeface="Calibri" pitchFamily="18"/>
                <a:ea typeface="Microsoft YaHei" pitchFamily="2"/>
                <a:cs typeface="Mangal" pitchFamily="2"/>
              </a:rPr>
              <a:t>, et vérifier sa bonne exécution</a:t>
            </a:r>
            <a:r>
              <a:rPr lang="fr-FR" sz="180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Calibri" pitchFamily="18"/>
                <a:ea typeface="Microsoft YaHei" pitchFamily="2"/>
                <a:cs typeface="Mangal" pitchFamily="2"/>
              </a:rPr>
              <a:t> :</a:t>
            </a: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endParaRPr lang="fr-FR" sz="1800" b="1" i="0" u="none" strike="noStrike" kern="1200" spc="0" dirty="0">
              <a:ln>
                <a:noFill/>
              </a:ln>
              <a:solidFill>
                <a:srgbClr val="000000"/>
              </a:solidFill>
              <a:latin typeface="Calibri" pitchFamily="18"/>
              <a:ea typeface="Microsoft YaHei" pitchFamily="2"/>
              <a:cs typeface="Mangal" pitchFamily="2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lum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99592" y="4344716"/>
            <a:ext cx="2914560" cy="22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4437112"/>
            <a:ext cx="3608691" cy="15741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8172400" y="5085184"/>
            <a:ext cx="512347" cy="504056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aphicFrame>
        <p:nvGraphicFramePr>
          <p:cNvPr id="8" name="Tableau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6584719"/>
              </p:ext>
            </p:extLst>
          </p:nvPr>
        </p:nvGraphicFramePr>
        <p:xfrm>
          <a:off x="1007639" y="980728"/>
          <a:ext cx="60960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/>
                <a:gridCol w="3048000"/>
              </a:tblGrid>
              <a:tr h="370840">
                <a:tc>
                  <a:txBody>
                    <a:bodyPr/>
                    <a:lstStyle/>
                    <a:p>
                      <a:r>
                        <a:rPr lang="fr-FR" dirty="0" smtClean="0"/>
                        <a:t>Connexion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Source associée</a:t>
                      </a:r>
                      <a:endParaRPr lang="fr-F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smtClean="0"/>
                        <a:t>Excel</a:t>
                      </a:r>
                      <a:r>
                        <a:rPr lang="fr-FR" baseline="0" dirty="0" smtClean="0"/>
                        <a:t> 2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Base_Clients_Ventes.xlsx</a:t>
                      </a:r>
                      <a:endParaRPr lang="fr-F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err="1" smtClean="0"/>
                        <a:t>BD_Access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BD_TEST.md</a:t>
                      </a:r>
                      <a:endParaRPr lang="fr-F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smtClean="0"/>
                        <a:t>Excel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err="1" smtClean="0"/>
                        <a:t>Changements_produits.ods</a:t>
                      </a:r>
                      <a:endParaRPr lang="fr-F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err="1" smtClean="0"/>
                        <a:t>DataWareHouse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Base « </a:t>
                      </a:r>
                      <a:r>
                        <a:rPr lang="fr-FR" dirty="0" err="1" smtClean="0"/>
                        <a:t>DataWarehouseODE</a:t>
                      </a:r>
                      <a:r>
                        <a:rPr lang="fr-FR" dirty="0" smtClean="0"/>
                        <a:t> »</a:t>
                      </a:r>
                      <a:endParaRPr lang="fr-F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smtClean="0"/>
                        <a:t>Fichier plat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Base_Clients_Marketing.csv</a:t>
                      </a:r>
                      <a:endParaRPr lang="fr-FR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09021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5"/>
          <p:cNvSpPr/>
          <p:nvPr/>
        </p:nvSpPr>
        <p:spPr>
          <a:xfrm>
            <a:off x="179640" y="200880"/>
            <a:ext cx="1655999" cy="36467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gradFill>
            <a:gsLst>
              <a:gs pos="0">
                <a:srgbClr val="A4C1FF"/>
              </a:gs>
              <a:gs pos="100000">
                <a:srgbClr val="E5EFFF"/>
              </a:gs>
            </a:gsLst>
            <a:lin ang="16200000"/>
          </a:gradFill>
          <a:ln w="9360">
            <a:solidFill>
              <a:srgbClr val="4A7EBB"/>
            </a:solidFill>
            <a:prstDash val="solid"/>
          </a:ln>
        </p:spPr>
        <p:txBody>
          <a:bodyPr vert="horz" wrap="square" lIns="90000" tIns="45000" rIns="90000" bIns="45000" anchor="t" anchorCtr="0" compatLnSpc="0">
            <a:sp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18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 pitchFamily="18"/>
                <a:ea typeface="Microsoft YaHei" pitchFamily="2"/>
                <a:cs typeface="Mangal" pitchFamily="2"/>
              </a:rPr>
              <a:t>Configuration</a:t>
            </a:r>
          </a:p>
        </p:txBody>
      </p:sp>
      <p:sp>
        <p:nvSpPr>
          <p:cNvPr id="3" name="Rectangle 8"/>
          <p:cNvSpPr/>
          <p:nvPr/>
        </p:nvSpPr>
        <p:spPr>
          <a:xfrm>
            <a:off x="217440" y="720000"/>
            <a:ext cx="8748360" cy="544523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5000" rIns="90000" bIns="45000" anchor="t" anchorCtr="0" compatLnSpc="0">
            <a:spAutoFit/>
          </a:bodyPr>
          <a:lstStyle/>
          <a:p>
            <a:pPr lvl="0"/>
            <a:r>
              <a:rPr lang="fr-FR" b="1" u="sng" dirty="0">
                <a:solidFill>
                  <a:srgbClr val="000000"/>
                </a:solidFill>
                <a:latin typeface="Calibri" pitchFamily="18"/>
                <a:ea typeface="Microsoft YaHei" pitchFamily="2"/>
                <a:cs typeface="Mangal" pitchFamily="2"/>
              </a:rPr>
              <a:t>Etape </a:t>
            </a:r>
            <a:r>
              <a:rPr lang="fr-FR" b="1" u="sng" dirty="0" smtClean="0">
                <a:solidFill>
                  <a:srgbClr val="000000"/>
                </a:solidFill>
                <a:latin typeface="Calibri" pitchFamily="18"/>
                <a:ea typeface="Microsoft YaHei" pitchFamily="2"/>
                <a:cs typeface="Mangal" pitchFamily="2"/>
              </a:rPr>
              <a:t>3</a:t>
            </a:r>
            <a:r>
              <a:rPr lang="fr-FR" dirty="0" smtClean="0">
                <a:solidFill>
                  <a:srgbClr val="000000"/>
                </a:solidFill>
                <a:latin typeface="Calibri" pitchFamily="18"/>
                <a:ea typeface="Microsoft YaHei" pitchFamily="2"/>
                <a:cs typeface="Mangal" pitchFamily="2"/>
              </a:rPr>
              <a:t> </a:t>
            </a:r>
            <a:r>
              <a:rPr lang="fr-FR" dirty="0">
                <a:solidFill>
                  <a:srgbClr val="000000"/>
                </a:solidFill>
                <a:latin typeface="Calibri" pitchFamily="18"/>
                <a:ea typeface="Microsoft YaHei" pitchFamily="2"/>
                <a:cs typeface="Mangal" pitchFamily="2"/>
              </a:rPr>
              <a:t>: </a:t>
            </a:r>
            <a:r>
              <a:rPr lang="fr-FR" sz="1800" i="0" u="none" strike="noStrike" kern="1200" spc="0" dirty="0" smtClean="0">
                <a:ln>
                  <a:noFill/>
                </a:ln>
                <a:solidFill>
                  <a:srgbClr val="000000"/>
                </a:solidFill>
                <a:latin typeface="Calibri" pitchFamily="18"/>
                <a:ea typeface="Microsoft YaHei" pitchFamily="2"/>
                <a:cs typeface="Mangal" pitchFamily="2"/>
              </a:rPr>
              <a:t>Ensuite</a:t>
            </a:r>
            <a:r>
              <a:rPr lang="fr-FR" sz="180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Calibri" pitchFamily="18"/>
                <a:ea typeface="Microsoft YaHei" pitchFamily="2"/>
                <a:cs typeface="Mangal" pitchFamily="2"/>
              </a:rPr>
              <a:t>, nous avons besoin de créer le Catalogue SSIS.</a:t>
            </a: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180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Calibri" pitchFamily="18"/>
                <a:ea typeface="Microsoft YaHei" pitchFamily="2"/>
                <a:cs typeface="Mangal" pitchFamily="2"/>
              </a:rPr>
              <a:t>Ouvrez SQL Server Management Studio :</a:t>
            </a: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fr-FR" sz="1800" i="0" u="none" strike="noStrike" kern="1200" spc="0" dirty="0">
              <a:ln>
                <a:noFill/>
              </a:ln>
              <a:solidFill>
                <a:srgbClr val="000000"/>
              </a:solidFill>
              <a:latin typeface="Calibri" pitchFamily="18"/>
              <a:ea typeface="Microsoft YaHei" pitchFamily="2"/>
              <a:cs typeface="Mangal" pitchFamily="2"/>
            </a:endParaRP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180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Calibri" pitchFamily="18"/>
                <a:ea typeface="Microsoft YaHei" pitchFamily="2"/>
                <a:cs typeface="Mangal" pitchFamily="2"/>
              </a:rPr>
              <a:t>Connectez-vous au </a:t>
            </a:r>
            <a:r>
              <a:rPr lang="fr-FR" sz="1800" i="0" u="none" strike="noStrike" kern="1200" spc="0" dirty="0" smtClean="0">
                <a:ln>
                  <a:noFill/>
                </a:ln>
                <a:solidFill>
                  <a:srgbClr val="000000"/>
                </a:solidFill>
                <a:latin typeface="Calibri" pitchFamily="18"/>
                <a:ea typeface="Microsoft YaHei" pitchFamily="2"/>
                <a:cs typeface="Mangal" pitchFamily="2"/>
              </a:rPr>
              <a:t>serveur de base de données (Et non au serveur </a:t>
            </a:r>
            <a:r>
              <a:rPr lang="fr-FR" sz="1800" i="0" u="none" strike="noStrike" kern="1200" spc="0" dirty="0" err="1" smtClean="0">
                <a:ln>
                  <a:noFill/>
                </a:ln>
                <a:solidFill>
                  <a:srgbClr val="000000"/>
                </a:solidFill>
                <a:latin typeface="Calibri" pitchFamily="18"/>
                <a:ea typeface="Microsoft YaHei" pitchFamily="2"/>
                <a:cs typeface="Mangal" pitchFamily="2"/>
              </a:rPr>
              <a:t>Reporting</a:t>
            </a:r>
            <a:r>
              <a:rPr lang="fr-FR" sz="1800" i="0" u="none" strike="noStrike" kern="1200" spc="0" dirty="0" smtClean="0">
                <a:ln>
                  <a:noFill/>
                </a:ln>
                <a:solidFill>
                  <a:srgbClr val="000000"/>
                </a:solidFill>
                <a:latin typeface="Calibri" pitchFamily="18"/>
                <a:ea typeface="Microsoft YaHei" pitchFamily="2"/>
                <a:cs typeface="Mangal" pitchFamily="2"/>
              </a:rPr>
              <a:t> Service)</a:t>
            </a:r>
            <a:r>
              <a:rPr lang="fr-FR" sz="180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Calibri" pitchFamily="18"/>
                <a:ea typeface="Microsoft YaHei" pitchFamily="2"/>
                <a:cs typeface="Mangal" pitchFamily="2"/>
              </a:rPr>
              <a:t> :</a:t>
            </a: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fr-FR" sz="1800" b="1" i="0" u="none" strike="noStrike" kern="1200" spc="0" dirty="0">
              <a:ln>
                <a:noFill/>
              </a:ln>
              <a:solidFill>
                <a:srgbClr val="000000"/>
              </a:solidFill>
              <a:latin typeface="Calibri" pitchFamily="18"/>
              <a:ea typeface="Microsoft YaHei" pitchFamily="2"/>
              <a:cs typeface="Mangal" pitchFamily="2"/>
            </a:endParaRP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fr-FR" sz="1800" b="1" i="0" u="none" strike="noStrike" kern="1200" spc="0" dirty="0">
              <a:ln>
                <a:noFill/>
              </a:ln>
              <a:solidFill>
                <a:srgbClr val="000000"/>
              </a:solidFill>
              <a:latin typeface="Calibri" pitchFamily="18"/>
              <a:ea typeface="Microsoft YaHei" pitchFamily="2"/>
              <a:cs typeface="Mangal" pitchFamily="2"/>
            </a:endParaRP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fr-FR" sz="1800" b="1" i="0" u="none" strike="noStrike" kern="1200" spc="0" dirty="0">
              <a:ln>
                <a:noFill/>
              </a:ln>
              <a:solidFill>
                <a:srgbClr val="000000"/>
              </a:solidFill>
              <a:latin typeface="Calibri" pitchFamily="18"/>
              <a:ea typeface="Microsoft YaHei" pitchFamily="2"/>
              <a:cs typeface="Mangal" pitchFamily="2"/>
            </a:endParaRP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fr-FR" sz="1800" b="1" i="0" u="none" strike="noStrike" kern="1200" spc="0" dirty="0">
              <a:ln>
                <a:noFill/>
              </a:ln>
              <a:solidFill>
                <a:srgbClr val="000000"/>
              </a:solidFill>
              <a:latin typeface="Calibri" pitchFamily="18"/>
              <a:ea typeface="Microsoft YaHei" pitchFamily="2"/>
              <a:cs typeface="Mangal" pitchFamily="2"/>
            </a:endParaRP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fr-FR" sz="1800" b="1" i="0" u="none" strike="noStrike" kern="1200" spc="0" dirty="0">
              <a:ln>
                <a:noFill/>
              </a:ln>
              <a:solidFill>
                <a:srgbClr val="000000"/>
              </a:solidFill>
              <a:latin typeface="Calibri" pitchFamily="18"/>
              <a:ea typeface="Microsoft YaHei" pitchFamily="2"/>
              <a:cs typeface="Mangal" pitchFamily="2"/>
            </a:endParaRP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fr-FR" sz="1800" b="1" i="0" u="none" strike="noStrike" kern="1200" spc="0" dirty="0">
              <a:ln>
                <a:noFill/>
              </a:ln>
              <a:solidFill>
                <a:srgbClr val="000000"/>
              </a:solidFill>
              <a:latin typeface="Calibri" pitchFamily="18"/>
              <a:ea typeface="Microsoft YaHei" pitchFamily="2"/>
              <a:cs typeface="Mangal" pitchFamily="2"/>
            </a:endParaRP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fr-FR" sz="1800" b="1" i="0" u="none" strike="noStrike" kern="1200" spc="0" dirty="0">
              <a:ln>
                <a:noFill/>
              </a:ln>
              <a:solidFill>
                <a:srgbClr val="000000"/>
              </a:solidFill>
              <a:latin typeface="Calibri" pitchFamily="18"/>
              <a:ea typeface="Microsoft YaHei" pitchFamily="2"/>
              <a:cs typeface="Mangal" pitchFamily="2"/>
            </a:endParaRP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fr-FR" sz="1800" b="1" i="0" u="none" strike="noStrike" kern="1200" spc="0" dirty="0">
              <a:ln>
                <a:noFill/>
              </a:ln>
              <a:solidFill>
                <a:srgbClr val="000000"/>
              </a:solidFill>
              <a:latin typeface="Calibri" pitchFamily="18"/>
              <a:ea typeface="Microsoft YaHei" pitchFamily="2"/>
              <a:cs typeface="Mangal" pitchFamily="2"/>
            </a:endParaRP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fr-FR" sz="1800" b="1" i="0" u="none" strike="noStrike" kern="1200" spc="0" dirty="0">
              <a:ln>
                <a:noFill/>
              </a:ln>
              <a:solidFill>
                <a:srgbClr val="000000"/>
              </a:solidFill>
              <a:latin typeface="Calibri" pitchFamily="18"/>
              <a:ea typeface="Microsoft YaHei" pitchFamily="2"/>
              <a:cs typeface="Mangal" pitchFamily="2"/>
            </a:endParaRP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fr-FR" sz="1800" b="1" i="0" u="none" strike="noStrike" kern="1200" spc="0" dirty="0">
              <a:ln>
                <a:noFill/>
              </a:ln>
              <a:solidFill>
                <a:srgbClr val="000000"/>
              </a:solidFill>
              <a:latin typeface="Calibri" pitchFamily="18"/>
              <a:ea typeface="Microsoft YaHei" pitchFamily="2"/>
              <a:cs typeface="Mangal" pitchFamily="2"/>
            </a:endParaRP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fr-FR" sz="1800" b="1" i="0" u="none" strike="noStrike" kern="1200" spc="0" dirty="0">
              <a:ln>
                <a:noFill/>
              </a:ln>
              <a:solidFill>
                <a:srgbClr val="000000"/>
              </a:solidFill>
              <a:latin typeface="Calibri" pitchFamily="18"/>
              <a:ea typeface="Microsoft YaHei" pitchFamily="2"/>
              <a:cs typeface="Mangal" pitchFamily="2"/>
            </a:endParaRP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fr-FR" sz="1800" b="1" i="0" u="none" strike="noStrike" kern="1200" spc="0" dirty="0">
              <a:ln>
                <a:noFill/>
              </a:ln>
              <a:solidFill>
                <a:srgbClr val="000000"/>
              </a:solidFill>
              <a:latin typeface="Calibri" pitchFamily="18"/>
              <a:ea typeface="Microsoft YaHei" pitchFamily="2"/>
              <a:cs typeface="Mangal" pitchFamily="2"/>
            </a:endParaRP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1800" b="1" i="1" u="none" strike="noStrike" kern="1200" spc="0" dirty="0" smtClean="0">
                <a:ln>
                  <a:noFill/>
                </a:ln>
                <a:solidFill>
                  <a:srgbClr val="000000"/>
                </a:solidFill>
                <a:latin typeface="Calibri" pitchFamily="18"/>
                <a:ea typeface="Microsoft YaHei" pitchFamily="2"/>
                <a:cs typeface="Mangal" pitchFamily="2"/>
              </a:rPr>
              <a:t>Note</a:t>
            </a:r>
            <a:r>
              <a:rPr lang="fr-FR" sz="1800" i="1" u="none" strike="noStrike" kern="1200" spc="0" dirty="0">
                <a:ln>
                  <a:noFill/>
                </a:ln>
                <a:solidFill>
                  <a:srgbClr val="000000"/>
                </a:solidFill>
                <a:latin typeface="Calibri" pitchFamily="18"/>
                <a:ea typeface="Microsoft YaHei" pitchFamily="2"/>
                <a:cs typeface="Mangal" pitchFamily="2"/>
              </a:rPr>
              <a:t> : </a:t>
            </a:r>
            <a:r>
              <a:rPr lang="fr-FR" sz="1800" i="1" u="none" strike="noStrike" kern="1200" spc="0" dirty="0" smtClean="0">
                <a:ln>
                  <a:noFill/>
                </a:ln>
                <a:solidFill>
                  <a:srgbClr val="000000"/>
                </a:solidFill>
                <a:latin typeface="Calibri" pitchFamily="18"/>
                <a:ea typeface="Microsoft YaHei" pitchFamily="2"/>
                <a:cs typeface="Mangal" pitchFamily="2"/>
              </a:rPr>
              <a:t>En cas d’échec de connexion, pensez à vérifier que le service soit bien lancé</a:t>
            </a:r>
            <a:endParaRPr lang="fr-FR" sz="1800" i="1" u="none" strike="noStrike" kern="1200" spc="0" dirty="0">
              <a:ln>
                <a:noFill/>
              </a:ln>
              <a:solidFill>
                <a:srgbClr val="000000"/>
              </a:solidFill>
              <a:latin typeface="Calibri" pitchFamily="18"/>
              <a:ea typeface="Microsoft YaHei" pitchFamily="2"/>
              <a:cs typeface="Mangal" pitchFamily="2"/>
            </a:endParaRP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fr-FR" sz="1800" b="1" i="0" u="none" strike="noStrike" kern="1200" spc="0" dirty="0">
              <a:ln>
                <a:noFill/>
              </a:ln>
              <a:solidFill>
                <a:srgbClr val="000000"/>
              </a:solidFill>
              <a:latin typeface="Calibri" pitchFamily="18"/>
              <a:ea typeface="Microsoft YaHei" pitchFamily="2"/>
              <a:cs typeface="Mangal" pitchFamily="2"/>
            </a:endParaRP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fr-FR" sz="1800" b="1" i="0" u="none" strike="noStrike" kern="1200" spc="0" dirty="0">
              <a:ln>
                <a:noFill/>
              </a:ln>
              <a:solidFill>
                <a:srgbClr val="000000"/>
              </a:solidFill>
              <a:latin typeface="Calibri" pitchFamily="18"/>
              <a:ea typeface="Microsoft YaHei" pitchFamily="2"/>
              <a:cs typeface="Mangal" pitchFamily="2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lum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248000" y="1080000"/>
            <a:ext cx="2295360" cy="343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>
            <a:lum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051720" y="1985335"/>
            <a:ext cx="3895560" cy="2914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5">
            <a:lum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99592" y="5733256"/>
            <a:ext cx="6972479" cy="10097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50637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5"/>
          <p:cNvSpPr/>
          <p:nvPr/>
        </p:nvSpPr>
        <p:spPr>
          <a:xfrm>
            <a:off x="179640" y="200880"/>
            <a:ext cx="1655999" cy="36467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gradFill>
            <a:gsLst>
              <a:gs pos="0">
                <a:srgbClr val="A4C1FF"/>
              </a:gs>
              <a:gs pos="100000">
                <a:srgbClr val="E5EFFF"/>
              </a:gs>
            </a:gsLst>
            <a:lin ang="16200000"/>
          </a:gradFill>
          <a:ln w="9360">
            <a:solidFill>
              <a:srgbClr val="4A7EBB"/>
            </a:solidFill>
            <a:prstDash val="solid"/>
          </a:ln>
        </p:spPr>
        <p:txBody>
          <a:bodyPr vert="horz" wrap="square" lIns="90000" tIns="45000" rIns="90000" bIns="45000" anchor="t" anchorCtr="0" compatLnSpc="0">
            <a:sp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18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 pitchFamily="18"/>
                <a:ea typeface="Microsoft YaHei" pitchFamily="2"/>
                <a:cs typeface="Mangal" pitchFamily="2"/>
              </a:rPr>
              <a:t>Configuration</a:t>
            </a:r>
          </a:p>
        </p:txBody>
      </p:sp>
      <p:sp>
        <p:nvSpPr>
          <p:cNvPr id="3" name="Rectangle 8"/>
          <p:cNvSpPr/>
          <p:nvPr/>
        </p:nvSpPr>
        <p:spPr>
          <a:xfrm>
            <a:off x="217440" y="720000"/>
            <a:ext cx="8748360" cy="1218111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5000" rIns="90000" bIns="45000" anchor="t" anchorCtr="0" compatLnSpc="0">
            <a:spAutoFit/>
          </a:bodyPr>
          <a:lstStyle/>
          <a:p>
            <a:pPr lvl="0"/>
            <a:r>
              <a:rPr lang="fr-FR" b="1" u="sng" dirty="0">
                <a:solidFill>
                  <a:srgbClr val="000000"/>
                </a:solidFill>
                <a:latin typeface="Calibri" pitchFamily="18"/>
                <a:ea typeface="Microsoft YaHei" pitchFamily="2"/>
                <a:cs typeface="Mangal" pitchFamily="2"/>
              </a:rPr>
              <a:t>Etape </a:t>
            </a:r>
            <a:r>
              <a:rPr lang="fr-FR" b="1" u="sng" dirty="0" smtClean="0">
                <a:solidFill>
                  <a:srgbClr val="000000"/>
                </a:solidFill>
                <a:latin typeface="Calibri" pitchFamily="18"/>
                <a:ea typeface="Microsoft YaHei" pitchFamily="2"/>
                <a:cs typeface="Mangal" pitchFamily="2"/>
              </a:rPr>
              <a:t>4</a:t>
            </a:r>
            <a:r>
              <a:rPr lang="fr-FR" dirty="0" smtClean="0">
                <a:solidFill>
                  <a:srgbClr val="000000"/>
                </a:solidFill>
                <a:latin typeface="Calibri" pitchFamily="18"/>
                <a:ea typeface="Microsoft YaHei" pitchFamily="2"/>
                <a:cs typeface="Mangal" pitchFamily="2"/>
              </a:rPr>
              <a:t> </a:t>
            </a:r>
            <a:r>
              <a:rPr lang="fr-FR" dirty="0">
                <a:solidFill>
                  <a:srgbClr val="000000"/>
                </a:solidFill>
                <a:latin typeface="Calibri" pitchFamily="18"/>
                <a:ea typeface="Microsoft YaHei" pitchFamily="2"/>
                <a:cs typeface="Mangal" pitchFamily="2"/>
              </a:rPr>
              <a:t>: </a:t>
            </a:r>
            <a:r>
              <a:rPr lang="fr-FR" sz="1800" i="0" u="none" strike="noStrike" kern="1200" spc="0" dirty="0" smtClean="0">
                <a:ln>
                  <a:noFill/>
                </a:ln>
                <a:solidFill>
                  <a:srgbClr val="000000"/>
                </a:solidFill>
                <a:latin typeface="Calibri" pitchFamily="18"/>
                <a:ea typeface="Microsoft YaHei" pitchFamily="2"/>
                <a:cs typeface="Mangal" pitchFamily="2"/>
              </a:rPr>
              <a:t>Dans </a:t>
            </a:r>
            <a:r>
              <a:rPr lang="fr-FR" sz="180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Calibri" pitchFamily="18"/>
                <a:ea typeface="Microsoft YaHei" pitchFamily="2"/>
                <a:cs typeface="Mangal" pitchFamily="2"/>
              </a:rPr>
              <a:t>l'explorateur d'objet, développez le nœud du serveur et faites clic-droit sur </a:t>
            </a:r>
            <a:r>
              <a:rPr lang="fr-FR" sz="1800" i="0" u="none" strike="noStrike" kern="1200" spc="0" dirty="0" smtClean="0">
                <a:ln>
                  <a:noFill/>
                </a:ln>
                <a:solidFill>
                  <a:srgbClr val="000000"/>
                </a:solidFill>
                <a:latin typeface="Calibri" pitchFamily="18"/>
                <a:ea typeface="Microsoft YaHei" pitchFamily="2"/>
                <a:cs typeface="Mangal" pitchFamily="2"/>
              </a:rPr>
              <a:t>« </a:t>
            </a:r>
            <a:r>
              <a:rPr lang="fr-FR" sz="1800" b="1" i="0" u="none" strike="noStrike" kern="1200" spc="0" dirty="0" smtClean="0">
                <a:ln>
                  <a:noFill/>
                </a:ln>
                <a:solidFill>
                  <a:srgbClr val="000000"/>
                </a:solidFill>
                <a:latin typeface="Calibri" pitchFamily="18"/>
                <a:ea typeface="Microsoft YaHei" pitchFamily="2"/>
                <a:cs typeface="Mangal" pitchFamily="2"/>
              </a:rPr>
              <a:t>Catalogues </a:t>
            </a:r>
            <a:r>
              <a:rPr lang="fr-FR" sz="1800" b="1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Calibri" pitchFamily="18"/>
                <a:ea typeface="Microsoft YaHei" pitchFamily="2"/>
                <a:cs typeface="Mangal" pitchFamily="2"/>
              </a:rPr>
              <a:t>Integration</a:t>
            </a:r>
            <a:r>
              <a:rPr lang="fr-FR" sz="1800" b="1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Calibri" pitchFamily="18"/>
                <a:ea typeface="Microsoft YaHei" pitchFamily="2"/>
                <a:cs typeface="Mangal" pitchFamily="2"/>
              </a:rPr>
              <a:t> </a:t>
            </a:r>
            <a:r>
              <a:rPr lang="fr-FR" sz="1800" b="1" i="0" u="none" strike="noStrike" kern="1200" spc="0" dirty="0" smtClean="0">
                <a:ln>
                  <a:noFill/>
                </a:ln>
                <a:solidFill>
                  <a:srgbClr val="000000"/>
                </a:solidFill>
                <a:latin typeface="Calibri" pitchFamily="18"/>
                <a:ea typeface="Microsoft YaHei" pitchFamily="2"/>
                <a:cs typeface="Mangal" pitchFamily="2"/>
              </a:rPr>
              <a:t>Services</a:t>
            </a:r>
            <a:r>
              <a:rPr lang="fr-FR" sz="1800" i="0" u="none" strike="noStrike" kern="1200" spc="0" dirty="0" smtClean="0">
                <a:ln>
                  <a:noFill/>
                </a:ln>
                <a:solidFill>
                  <a:srgbClr val="000000"/>
                </a:solidFill>
                <a:latin typeface="Calibri" pitchFamily="18"/>
                <a:ea typeface="Microsoft YaHei" pitchFamily="2"/>
                <a:cs typeface="Mangal" pitchFamily="2"/>
              </a:rPr>
              <a:t> » </a:t>
            </a:r>
            <a:r>
              <a:rPr lang="fr-FR" sz="180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Calibri" pitchFamily="18"/>
                <a:ea typeface="Microsoft YaHei" pitchFamily="2"/>
                <a:cs typeface="Mangal" pitchFamily="2"/>
              </a:rPr>
              <a:t>puis </a:t>
            </a:r>
            <a:r>
              <a:rPr lang="fr-FR" sz="1800" i="0" u="none" strike="noStrike" kern="1200" spc="0" dirty="0" smtClean="0">
                <a:ln>
                  <a:noFill/>
                </a:ln>
                <a:solidFill>
                  <a:srgbClr val="000000"/>
                </a:solidFill>
                <a:latin typeface="Calibri" pitchFamily="18"/>
                <a:ea typeface="Microsoft YaHei" pitchFamily="2"/>
                <a:cs typeface="Mangal" pitchFamily="2"/>
              </a:rPr>
              <a:t>« </a:t>
            </a:r>
            <a:r>
              <a:rPr lang="fr-FR" sz="1800" b="1" i="0" u="none" strike="noStrike" kern="1200" spc="0" dirty="0" smtClean="0">
                <a:ln>
                  <a:noFill/>
                </a:ln>
                <a:solidFill>
                  <a:srgbClr val="000000"/>
                </a:solidFill>
                <a:latin typeface="Calibri" pitchFamily="18"/>
                <a:ea typeface="Microsoft YaHei" pitchFamily="2"/>
                <a:cs typeface="Mangal" pitchFamily="2"/>
              </a:rPr>
              <a:t>Créer </a:t>
            </a:r>
            <a:r>
              <a:rPr lang="fr-FR" sz="1800" b="1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Calibri" pitchFamily="18"/>
                <a:ea typeface="Microsoft YaHei" pitchFamily="2"/>
                <a:cs typeface="Mangal" pitchFamily="2"/>
              </a:rPr>
              <a:t>le </a:t>
            </a:r>
            <a:r>
              <a:rPr lang="fr-FR" sz="1800" b="1" i="0" u="none" strike="noStrike" kern="1200" spc="0" dirty="0" smtClean="0">
                <a:ln>
                  <a:noFill/>
                </a:ln>
                <a:solidFill>
                  <a:srgbClr val="000000"/>
                </a:solidFill>
                <a:latin typeface="Calibri" pitchFamily="18"/>
                <a:ea typeface="Microsoft YaHei" pitchFamily="2"/>
                <a:cs typeface="Mangal" pitchFamily="2"/>
              </a:rPr>
              <a:t>catalogue </a:t>
            </a:r>
            <a:r>
              <a:rPr lang="fr-FR" sz="1800" i="0" u="none" strike="noStrike" kern="1200" spc="0" dirty="0" smtClean="0">
                <a:ln>
                  <a:noFill/>
                </a:ln>
                <a:solidFill>
                  <a:srgbClr val="000000"/>
                </a:solidFill>
                <a:latin typeface="Calibri" pitchFamily="18"/>
                <a:ea typeface="Microsoft YaHei" pitchFamily="2"/>
                <a:cs typeface="Mangal" pitchFamily="2"/>
              </a:rPr>
              <a:t>»</a:t>
            </a:r>
            <a:r>
              <a:rPr lang="fr-FR" sz="180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Calibri" pitchFamily="18"/>
                <a:ea typeface="Microsoft YaHei" pitchFamily="2"/>
                <a:cs typeface="Mangal" pitchFamily="2"/>
              </a:rPr>
              <a:t> :</a:t>
            </a: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fr-FR" sz="1800" b="1" i="0" u="none" strike="noStrike" kern="1200" spc="0" dirty="0">
              <a:ln>
                <a:noFill/>
              </a:ln>
              <a:solidFill>
                <a:srgbClr val="000000"/>
              </a:solidFill>
              <a:latin typeface="Calibri" pitchFamily="18"/>
              <a:ea typeface="Microsoft YaHei" pitchFamily="2"/>
              <a:cs typeface="Mangal" pitchFamily="2"/>
            </a:endParaRP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fr-FR" sz="1800" b="1" i="0" u="none" strike="noStrike" kern="1200" spc="0" dirty="0">
              <a:ln>
                <a:noFill/>
              </a:ln>
              <a:solidFill>
                <a:srgbClr val="000000"/>
              </a:solidFill>
              <a:latin typeface="Calibri" pitchFamily="18"/>
              <a:ea typeface="Microsoft YaHei" pitchFamily="2"/>
              <a:cs typeface="Mangal" pitchFamily="2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lum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267744" y="1965526"/>
            <a:ext cx="3753000" cy="28004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92517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5"/>
          <p:cNvSpPr/>
          <p:nvPr/>
        </p:nvSpPr>
        <p:spPr>
          <a:xfrm>
            <a:off x="179640" y="200880"/>
            <a:ext cx="1655999" cy="36467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gradFill>
            <a:gsLst>
              <a:gs pos="0">
                <a:srgbClr val="A4C1FF"/>
              </a:gs>
              <a:gs pos="100000">
                <a:srgbClr val="E5EFFF"/>
              </a:gs>
            </a:gsLst>
            <a:lin ang="16200000"/>
          </a:gradFill>
          <a:ln w="9360">
            <a:solidFill>
              <a:srgbClr val="4A7EBB"/>
            </a:solidFill>
            <a:prstDash val="solid"/>
          </a:ln>
        </p:spPr>
        <p:txBody>
          <a:bodyPr vert="horz" wrap="square" lIns="90000" tIns="45000" rIns="90000" bIns="45000" anchor="t" anchorCtr="0" compatLnSpc="0">
            <a:sp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18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 pitchFamily="18"/>
                <a:ea typeface="Microsoft YaHei" pitchFamily="2"/>
                <a:cs typeface="Mangal" pitchFamily="2"/>
              </a:rPr>
              <a:t>Configuration</a:t>
            </a:r>
          </a:p>
        </p:txBody>
      </p:sp>
      <p:sp>
        <p:nvSpPr>
          <p:cNvPr id="3" name="Rectangle 8"/>
          <p:cNvSpPr/>
          <p:nvPr/>
        </p:nvSpPr>
        <p:spPr>
          <a:xfrm>
            <a:off x="217440" y="720000"/>
            <a:ext cx="8748360" cy="936303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5000" rIns="90000" bIns="45000" anchor="t" anchorCtr="0" compatLnSpc="0">
            <a:spAutoFit/>
          </a:bodyPr>
          <a:lstStyle/>
          <a:p>
            <a:pPr lvl="0"/>
            <a:r>
              <a:rPr lang="fr-FR" b="1" u="sng" dirty="0">
                <a:solidFill>
                  <a:srgbClr val="000000"/>
                </a:solidFill>
                <a:latin typeface="Calibri" pitchFamily="18"/>
                <a:ea typeface="Microsoft YaHei" pitchFamily="2"/>
                <a:cs typeface="Mangal" pitchFamily="2"/>
              </a:rPr>
              <a:t>Etape </a:t>
            </a:r>
            <a:r>
              <a:rPr lang="fr-FR" b="1" u="sng" dirty="0" smtClean="0">
                <a:solidFill>
                  <a:srgbClr val="000000"/>
                </a:solidFill>
                <a:latin typeface="Calibri" pitchFamily="18"/>
                <a:ea typeface="Microsoft YaHei" pitchFamily="2"/>
                <a:cs typeface="Mangal" pitchFamily="2"/>
              </a:rPr>
              <a:t>5</a:t>
            </a:r>
            <a:r>
              <a:rPr lang="fr-FR" dirty="0" smtClean="0">
                <a:solidFill>
                  <a:srgbClr val="000000"/>
                </a:solidFill>
                <a:latin typeface="Calibri" pitchFamily="18"/>
                <a:ea typeface="Microsoft YaHei" pitchFamily="2"/>
                <a:cs typeface="Mangal" pitchFamily="2"/>
              </a:rPr>
              <a:t> </a:t>
            </a:r>
            <a:r>
              <a:rPr lang="fr-FR" dirty="0">
                <a:solidFill>
                  <a:srgbClr val="000000"/>
                </a:solidFill>
                <a:latin typeface="Calibri" pitchFamily="18"/>
                <a:ea typeface="Microsoft YaHei" pitchFamily="2"/>
                <a:cs typeface="Mangal" pitchFamily="2"/>
              </a:rPr>
              <a:t>: </a:t>
            </a:r>
            <a:r>
              <a:rPr lang="fr-FR" sz="1800" i="0" u="none" strike="noStrike" kern="1200" spc="0" dirty="0" smtClean="0">
                <a:ln>
                  <a:noFill/>
                </a:ln>
                <a:solidFill>
                  <a:srgbClr val="000000"/>
                </a:solidFill>
                <a:latin typeface="Calibri" pitchFamily="18"/>
                <a:ea typeface="Microsoft YaHei" pitchFamily="2"/>
                <a:cs typeface="Mangal" pitchFamily="2"/>
              </a:rPr>
              <a:t>Remplissez </a:t>
            </a:r>
            <a:r>
              <a:rPr lang="fr-FR" sz="180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Calibri" pitchFamily="18"/>
                <a:ea typeface="Microsoft YaHei" pitchFamily="2"/>
                <a:cs typeface="Mangal" pitchFamily="2"/>
              </a:rPr>
              <a:t>les champs du formulaire :</a:t>
            </a: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fr-FR" sz="1800" b="1" i="0" u="none" strike="noStrike" kern="1200" spc="0" dirty="0">
              <a:ln>
                <a:noFill/>
              </a:ln>
              <a:solidFill>
                <a:srgbClr val="000000"/>
              </a:solidFill>
              <a:latin typeface="Calibri" pitchFamily="18"/>
              <a:ea typeface="Microsoft YaHei" pitchFamily="2"/>
              <a:cs typeface="Mangal" pitchFamily="2"/>
            </a:endParaRP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fr-FR" sz="1800" b="1" i="0" u="none" strike="noStrike" kern="1200" spc="0" dirty="0">
              <a:ln>
                <a:noFill/>
              </a:ln>
              <a:solidFill>
                <a:srgbClr val="000000"/>
              </a:solidFill>
              <a:latin typeface="Calibri" pitchFamily="18"/>
              <a:ea typeface="Microsoft YaHei" pitchFamily="2"/>
              <a:cs typeface="Mangal" pitchFamily="2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lum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62800" y="1152000"/>
            <a:ext cx="7153200" cy="513396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ZoneTexte 4"/>
          <p:cNvSpPr txBox="1"/>
          <p:nvPr/>
        </p:nvSpPr>
        <p:spPr>
          <a:xfrm>
            <a:off x="7446602" y="4468470"/>
            <a:ext cx="14458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Ex : « ProjetODE@2015 »</a:t>
            </a:r>
            <a:endParaRPr lang="fr-FR" dirty="0"/>
          </a:p>
        </p:txBody>
      </p:sp>
      <p:sp>
        <p:nvSpPr>
          <p:cNvPr id="6" name="Accolade fermante 5"/>
          <p:cNvSpPr/>
          <p:nvPr/>
        </p:nvSpPr>
        <p:spPr>
          <a:xfrm>
            <a:off x="7199976" y="4221088"/>
            <a:ext cx="216024" cy="792088"/>
          </a:xfrm>
          <a:prstGeom prst="rightBrac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71449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5"/>
          <p:cNvSpPr/>
          <p:nvPr/>
        </p:nvSpPr>
        <p:spPr>
          <a:xfrm>
            <a:off x="179640" y="200880"/>
            <a:ext cx="1655999" cy="36467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gradFill>
            <a:gsLst>
              <a:gs pos="0">
                <a:srgbClr val="A4C1FF"/>
              </a:gs>
              <a:gs pos="100000">
                <a:srgbClr val="E5EFFF"/>
              </a:gs>
            </a:gsLst>
            <a:lin ang="16200000"/>
          </a:gradFill>
          <a:ln w="9360">
            <a:solidFill>
              <a:srgbClr val="4A7EBB"/>
            </a:solidFill>
            <a:prstDash val="solid"/>
          </a:ln>
        </p:spPr>
        <p:txBody>
          <a:bodyPr vert="horz" wrap="square" lIns="90000" tIns="45000" rIns="90000" bIns="45000" anchor="t" anchorCtr="0" compatLnSpc="0">
            <a:sp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18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 pitchFamily="18"/>
                <a:ea typeface="Microsoft YaHei" pitchFamily="2"/>
                <a:cs typeface="Mangal" pitchFamily="2"/>
              </a:rPr>
              <a:t>Configuration</a:t>
            </a:r>
          </a:p>
        </p:txBody>
      </p:sp>
      <p:sp>
        <p:nvSpPr>
          <p:cNvPr id="3" name="Rectangle 8"/>
          <p:cNvSpPr/>
          <p:nvPr/>
        </p:nvSpPr>
        <p:spPr>
          <a:xfrm>
            <a:off x="217440" y="720000"/>
            <a:ext cx="8748360" cy="936303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5000" rIns="90000" bIns="45000" anchor="t" anchorCtr="0" compatLnSpc="0">
            <a:sp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180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Calibri" pitchFamily="18"/>
                <a:ea typeface="Microsoft YaHei" pitchFamily="2"/>
                <a:cs typeface="Mangal" pitchFamily="2"/>
              </a:rPr>
              <a:t>Le catalogue est ensuite visible dans l'arborescence :</a:t>
            </a: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fr-FR" sz="1800" b="1" i="0" u="none" strike="noStrike" kern="1200" spc="0" dirty="0">
              <a:ln>
                <a:noFill/>
              </a:ln>
              <a:solidFill>
                <a:srgbClr val="000000"/>
              </a:solidFill>
              <a:latin typeface="Calibri" pitchFamily="18"/>
              <a:ea typeface="Microsoft YaHei" pitchFamily="2"/>
              <a:cs typeface="Mangal" pitchFamily="2"/>
            </a:endParaRP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fr-FR" sz="1800" b="1" i="0" u="none" strike="noStrike" kern="1200" spc="0" dirty="0">
              <a:ln>
                <a:noFill/>
              </a:ln>
              <a:solidFill>
                <a:srgbClr val="000000"/>
              </a:solidFill>
              <a:latin typeface="Calibri" pitchFamily="18"/>
              <a:ea typeface="Microsoft YaHei" pitchFamily="2"/>
              <a:cs typeface="Mangal" pitchFamily="2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lum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88000" y="1194479"/>
            <a:ext cx="3181320" cy="23335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69682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5"/>
          <p:cNvSpPr/>
          <p:nvPr/>
        </p:nvSpPr>
        <p:spPr>
          <a:xfrm>
            <a:off x="179640" y="200880"/>
            <a:ext cx="1655999" cy="36467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gradFill>
            <a:gsLst>
              <a:gs pos="0">
                <a:srgbClr val="A4C1FF"/>
              </a:gs>
              <a:gs pos="100000">
                <a:srgbClr val="E5EFFF"/>
              </a:gs>
            </a:gsLst>
            <a:lin ang="16200000"/>
          </a:gradFill>
          <a:ln w="9360">
            <a:solidFill>
              <a:srgbClr val="4A7EBB"/>
            </a:solidFill>
            <a:prstDash val="solid"/>
          </a:ln>
        </p:spPr>
        <p:txBody>
          <a:bodyPr vert="horz" wrap="square" lIns="90000" tIns="45000" rIns="90000" bIns="45000" anchor="t" anchorCtr="0" compatLnSpc="0">
            <a:sp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18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 pitchFamily="18"/>
                <a:ea typeface="Microsoft YaHei" pitchFamily="2"/>
                <a:cs typeface="Mangal" pitchFamily="2"/>
              </a:rPr>
              <a:t>Configuration</a:t>
            </a:r>
          </a:p>
        </p:txBody>
      </p:sp>
      <p:sp>
        <p:nvSpPr>
          <p:cNvPr id="3" name="Rectangle 8"/>
          <p:cNvSpPr/>
          <p:nvPr/>
        </p:nvSpPr>
        <p:spPr>
          <a:xfrm>
            <a:off x="217440" y="720000"/>
            <a:ext cx="8748360" cy="2908958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5000" rIns="90000" bIns="45000" anchor="t" anchorCtr="0" compatLnSpc="0">
            <a:spAutoFit/>
          </a:bodyPr>
          <a:lstStyle/>
          <a:p>
            <a:pPr lvl="0"/>
            <a:r>
              <a:rPr lang="fr-FR" b="1" u="sng" dirty="0">
                <a:solidFill>
                  <a:srgbClr val="000000"/>
                </a:solidFill>
                <a:latin typeface="Calibri" pitchFamily="18"/>
                <a:ea typeface="Microsoft YaHei" pitchFamily="2"/>
                <a:cs typeface="Mangal" pitchFamily="2"/>
              </a:rPr>
              <a:t>Etape </a:t>
            </a:r>
            <a:r>
              <a:rPr lang="fr-FR" b="1" u="sng" dirty="0" smtClean="0">
                <a:solidFill>
                  <a:srgbClr val="000000"/>
                </a:solidFill>
                <a:latin typeface="Calibri" pitchFamily="18"/>
                <a:ea typeface="Microsoft YaHei" pitchFamily="2"/>
                <a:cs typeface="Mangal" pitchFamily="2"/>
              </a:rPr>
              <a:t>6</a:t>
            </a:r>
            <a:r>
              <a:rPr lang="fr-FR" dirty="0" smtClean="0">
                <a:solidFill>
                  <a:srgbClr val="000000"/>
                </a:solidFill>
                <a:latin typeface="Calibri" pitchFamily="18"/>
                <a:ea typeface="Microsoft YaHei" pitchFamily="2"/>
                <a:cs typeface="Mangal" pitchFamily="2"/>
              </a:rPr>
              <a:t> </a:t>
            </a:r>
            <a:r>
              <a:rPr lang="fr-FR" dirty="0">
                <a:solidFill>
                  <a:srgbClr val="000000"/>
                </a:solidFill>
                <a:latin typeface="Calibri" pitchFamily="18"/>
                <a:ea typeface="Microsoft YaHei" pitchFamily="2"/>
                <a:cs typeface="Mangal" pitchFamily="2"/>
              </a:rPr>
              <a:t>: </a:t>
            </a:r>
            <a:r>
              <a:rPr lang="fr-FR" sz="1800" i="0" u="none" strike="noStrike" kern="1200" spc="0" dirty="0" smtClean="0">
                <a:ln>
                  <a:noFill/>
                </a:ln>
                <a:solidFill>
                  <a:srgbClr val="000000"/>
                </a:solidFill>
                <a:latin typeface="Calibri" pitchFamily="18"/>
                <a:ea typeface="Microsoft YaHei" pitchFamily="2"/>
                <a:cs typeface="Mangal" pitchFamily="2"/>
              </a:rPr>
              <a:t>Maintenant </a:t>
            </a:r>
            <a:r>
              <a:rPr lang="fr-FR" sz="180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Calibri" pitchFamily="18"/>
                <a:ea typeface="Microsoft YaHei" pitchFamily="2"/>
                <a:cs typeface="Mangal" pitchFamily="2"/>
              </a:rPr>
              <a:t>que le catalogue est créé, nous pouvons déployer le package</a:t>
            </a:r>
            <a:r>
              <a:rPr lang="fr-FR" sz="1800" i="0" u="none" strike="noStrike" kern="1200" spc="0" dirty="0" smtClean="0">
                <a:ln>
                  <a:noFill/>
                </a:ln>
                <a:solidFill>
                  <a:srgbClr val="000000"/>
                </a:solidFill>
                <a:latin typeface="Calibri" pitchFamily="18"/>
                <a:ea typeface="Microsoft YaHei" pitchFamily="2"/>
                <a:cs typeface="Mangal" pitchFamily="2"/>
              </a:rPr>
              <a:t>.</a:t>
            </a: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fr-FR" dirty="0">
              <a:solidFill>
                <a:srgbClr val="000000"/>
              </a:solidFill>
              <a:latin typeface="Calibri" pitchFamily="18"/>
              <a:ea typeface="Microsoft YaHei" pitchFamily="2"/>
              <a:cs typeface="Mangal" pitchFamily="2"/>
            </a:endParaRP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1800" i="0" u="none" strike="noStrike" kern="1200" spc="0" dirty="0" smtClean="0">
                <a:ln>
                  <a:noFill/>
                </a:ln>
                <a:solidFill>
                  <a:srgbClr val="000000"/>
                </a:solidFill>
                <a:latin typeface="Calibri" pitchFamily="18"/>
                <a:ea typeface="Microsoft YaHei" pitchFamily="2"/>
                <a:cs typeface="Mangal" pitchFamily="2"/>
              </a:rPr>
              <a:t>Si ce n’est pas déjà fait : Fermez le projet SSDT (Sinon : échec cause ressource en cours d’utilisation)</a:t>
            </a: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fr-FR" dirty="0">
              <a:solidFill>
                <a:srgbClr val="000000"/>
              </a:solidFill>
              <a:latin typeface="Calibri" pitchFamily="18"/>
              <a:ea typeface="Microsoft YaHei" pitchFamily="2"/>
              <a:cs typeface="Mangal" pitchFamily="2"/>
            </a:endParaRP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fr-FR" sz="1800" i="0" u="none" strike="noStrike" kern="1200" spc="0" dirty="0">
              <a:ln>
                <a:noFill/>
              </a:ln>
              <a:solidFill>
                <a:srgbClr val="000000"/>
              </a:solidFill>
              <a:latin typeface="Calibri" pitchFamily="18"/>
              <a:ea typeface="Microsoft YaHei" pitchFamily="2"/>
              <a:cs typeface="Mangal" pitchFamily="2"/>
            </a:endParaRP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fr-FR" sz="1800" i="0" u="none" strike="noStrike" kern="1200" spc="0" dirty="0">
              <a:ln>
                <a:noFill/>
              </a:ln>
              <a:solidFill>
                <a:srgbClr val="000000"/>
              </a:solidFill>
              <a:latin typeface="Calibri" pitchFamily="18"/>
              <a:ea typeface="Microsoft YaHei" pitchFamily="2"/>
              <a:cs typeface="Mangal" pitchFamily="2"/>
            </a:endParaRP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1800" b="1" i="0" u="sng" strike="noStrike" kern="1200" spc="0" dirty="0" smtClean="0">
                <a:ln>
                  <a:noFill/>
                </a:ln>
                <a:solidFill>
                  <a:srgbClr val="000000"/>
                </a:solidFill>
                <a:latin typeface="Calibri" pitchFamily="18"/>
                <a:ea typeface="Microsoft YaHei" pitchFamily="2"/>
                <a:cs typeface="Mangal" pitchFamily="2"/>
              </a:rPr>
              <a:t>Méthode 1 </a:t>
            </a:r>
            <a:r>
              <a:rPr lang="fr-FR" sz="1800" i="0" u="none" strike="noStrike" kern="1200" spc="0" dirty="0" smtClean="0">
                <a:ln>
                  <a:noFill/>
                </a:ln>
                <a:solidFill>
                  <a:srgbClr val="000000"/>
                </a:solidFill>
                <a:latin typeface="Calibri" pitchFamily="18"/>
                <a:ea typeface="Microsoft YaHei" pitchFamily="2"/>
                <a:cs typeface="Mangal" pitchFamily="2"/>
              </a:rPr>
              <a:t>: Suivez </a:t>
            </a:r>
            <a:r>
              <a:rPr lang="fr-FR" sz="180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Calibri" pitchFamily="18"/>
                <a:ea typeface="Microsoft YaHei" pitchFamily="2"/>
                <a:cs typeface="Mangal" pitchFamily="2"/>
              </a:rPr>
              <a:t>le chemin ci-dessous :</a:t>
            </a: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fr-FR" sz="1800" i="0" u="none" strike="noStrike" kern="1200" spc="0" dirty="0">
              <a:ln>
                <a:noFill/>
              </a:ln>
              <a:solidFill>
                <a:srgbClr val="000000"/>
              </a:solidFill>
              <a:latin typeface="Calibri" pitchFamily="18"/>
              <a:ea typeface="Microsoft YaHei" pitchFamily="2"/>
              <a:cs typeface="Mangal" pitchFamily="2"/>
            </a:endParaRP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fr-FR" sz="1800" i="0" u="none" strike="noStrike" kern="1200" spc="0" dirty="0">
              <a:ln>
                <a:noFill/>
              </a:ln>
              <a:solidFill>
                <a:srgbClr val="000000"/>
              </a:solidFill>
              <a:latin typeface="Calibri" pitchFamily="18"/>
              <a:ea typeface="Microsoft YaHei" pitchFamily="2"/>
              <a:cs typeface="Mangal" pitchFamily="2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lum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29277" y="3167820"/>
            <a:ext cx="2486160" cy="55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>
            <a:lum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997237" y="3357179"/>
            <a:ext cx="1333440" cy="219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5">
            <a:lum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58917" y="3360420"/>
            <a:ext cx="1352520" cy="209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6">
            <a:lum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127437" y="3360420"/>
            <a:ext cx="65736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7">
            <a:lum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010877" y="3360420"/>
            <a:ext cx="62856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8">
            <a:lum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855437" y="3366900"/>
            <a:ext cx="609480" cy="20952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Rectangle 8"/>
          <p:cNvSpPr/>
          <p:nvPr/>
        </p:nvSpPr>
        <p:spPr>
          <a:xfrm>
            <a:off x="243893" y="3815469"/>
            <a:ext cx="8748360" cy="2627151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5000" rIns="90000" bIns="45000" anchor="t" anchorCtr="0" compatLnSpc="0">
            <a:sp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180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Calibri" pitchFamily="18"/>
                <a:ea typeface="Microsoft YaHei" pitchFamily="2"/>
                <a:cs typeface="Mangal" pitchFamily="2"/>
              </a:rPr>
              <a:t>Et exécutez l'application suivante </a:t>
            </a:r>
            <a:r>
              <a:rPr lang="fr-FR" sz="1800" i="0" u="none" strike="noStrike" kern="1200" spc="0" dirty="0" smtClean="0">
                <a:ln>
                  <a:noFill/>
                </a:ln>
                <a:solidFill>
                  <a:srgbClr val="000000"/>
                </a:solidFill>
                <a:latin typeface="Calibri" pitchFamily="18"/>
                <a:ea typeface="Microsoft YaHei" pitchFamily="2"/>
                <a:cs typeface="Mangal" pitchFamily="2"/>
              </a:rPr>
              <a:t>:</a:t>
            </a: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fr-FR" sz="1800" i="0" u="none" strike="noStrike" kern="1200" spc="0" dirty="0">
              <a:ln>
                <a:noFill/>
              </a:ln>
              <a:solidFill>
                <a:srgbClr val="000000"/>
              </a:solidFill>
              <a:latin typeface="Calibri" pitchFamily="18"/>
              <a:ea typeface="Microsoft YaHei" pitchFamily="2"/>
              <a:cs typeface="Mangal" pitchFamily="2"/>
            </a:endParaRP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fr-FR" sz="1800" i="0" u="none" strike="noStrike" kern="1200" spc="0" dirty="0">
              <a:ln>
                <a:noFill/>
              </a:ln>
              <a:solidFill>
                <a:srgbClr val="000000"/>
              </a:solidFill>
              <a:latin typeface="Calibri" pitchFamily="18"/>
              <a:ea typeface="Microsoft YaHei" pitchFamily="2"/>
              <a:cs typeface="Mangal" pitchFamily="2"/>
            </a:endParaRPr>
          </a:p>
          <a:p>
            <a:pPr lvl="0"/>
            <a:r>
              <a:rPr lang="fr-FR" b="1" u="sng" dirty="0">
                <a:solidFill>
                  <a:srgbClr val="000000"/>
                </a:solidFill>
                <a:latin typeface="Calibri" pitchFamily="18"/>
                <a:ea typeface="Microsoft YaHei" pitchFamily="2"/>
                <a:cs typeface="Mangal" pitchFamily="2"/>
              </a:rPr>
              <a:t>Méthode 1 </a:t>
            </a:r>
            <a:r>
              <a:rPr lang="fr-FR" dirty="0">
                <a:solidFill>
                  <a:srgbClr val="000000"/>
                </a:solidFill>
                <a:latin typeface="Calibri" pitchFamily="18"/>
                <a:ea typeface="Microsoft YaHei" pitchFamily="2"/>
                <a:cs typeface="Mangal" pitchFamily="2"/>
              </a:rPr>
              <a:t>: </a:t>
            </a:r>
            <a:r>
              <a:rPr lang="fr-FR" dirty="0" smtClean="0">
                <a:solidFill>
                  <a:srgbClr val="000000"/>
                </a:solidFill>
                <a:latin typeface="Calibri" pitchFamily="18"/>
                <a:ea typeface="Microsoft YaHei" pitchFamily="2"/>
                <a:cs typeface="Mangal" pitchFamily="2"/>
              </a:rPr>
              <a:t>Allez </a:t>
            </a:r>
            <a:r>
              <a:rPr lang="fr-FR" sz="180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Calibri" pitchFamily="18"/>
                <a:ea typeface="Microsoft YaHei" pitchFamily="2"/>
                <a:cs typeface="Mangal" pitchFamily="2"/>
              </a:rPr>
              <a:t>dans le répertoire du projet SSIS et suivez le chemin </a:t>
            </a:r>
            <a:r>
              <a:rPr lang="fr-FR" sz="1800" i="0" u="none" strike="noStrike" kern="1200" spc="0" dirty="0" smtClean="0">
                <a:ln>
                  <a:noFill/>
                </a:ln>
                <a:solidFill>
                  <a:srgbClr val="000000"/>
                </a:solidFill>
                <a:latin typeface="Calibri" pitchFamily="18"/>
                <a:ea typeface="Microsoft YaHei" pitchFamily="2"/>
                <a:cs typeface="Mangal" pitchFamily="2"/>
              </a:rPr>
              <a:t>:</a:t>
            </a: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fr-FR" sz="1800" i="0" u="none" strike="noStrike" kern="1200" spc="0" dirty="0">
              <a:ln>
                <a:noFill/>
              </a:ln>
              <a:solidFill>
                <a:srgbClr val="000000"/>
              </a:solidFill>
              <a:latin typeface="Calibri" pitchFamily="18"/>
              <a:ea typeface="Microsoft YaHei" pitchFamily="2"/>
              <a:cs typeface="Mangal" pitchFamily="2"/>
            </a:endParaRP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fr-FR" sz="1800" i="0" u="none" strike="noStrike" kern="1200" spc="0" dirty="0">
              <a:ln>
                <a:noFill/>
              </a:ln>
              <a:solidFill>
                <a:srgbClr val="000000"/>
              </a:solidFill>
              <a:latin typeface="Calibri" pitchFamily="18"/>
              <a:ea typeface="Microsoft YaHei" pitchFamily="2"/>
              <a:cs typeface="Mangal" pitchFamily="2"/>
            </a:endParaRP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180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Calibri" pitchFamily="18"/>
                <a:ea typeface="Microsoft YaHei" pitchFamily="2"/>
                <a:cs typeface="Mangal" pitchFamily="2"/>
              </a:rPr>
              <a:t>Et exécutez le fichier de déploiement ETL Test :</a:t>
            </a: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fr-FR" sz="1800" b="1" i="0" u="none" strike="noStrike" kern="1200" spc="0" dirty="0">
              <a:ln>
                <a:noFill/>
              </a:ln>
              <a:solidFill>
                <a:srgbClr val="000000"/>
              </a:solidFill>
              <a:latin typeface="Calibri" pitchFamily="18"/>
              <a:ea typeface="Microsoft YaHei" pitchFamily="2"/>
              <a:cs typeface="Mangal" pitchFamily="2"/>
            </a:endParaRP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fr-FR" sz="1800" b="1" i="0" u="none" strike="noStrike" kern="1200" spc="0" dirty="0">
              <a:ln>
                <a:noFill/>
              </a:ln>
              <a:solidFill>
                <a:srgbClr val="000000"/>
              </a:solidFill>
              <a:latin typeface="Calibri" pitchFamily="18"/>
              <a:ea typeface="Microsoft YaHei" pitchFamily="2"/>
              <a:cs typeface="Mangal" pitchFamily="2"/>
            </a:endParaRPr>
          </a:p>
        </p:txBody>
      </p:sp>
      <p:sp>
        <p:nvSpPr>
          <p:cNvPr id="11" name="Connecteur droit 10"/>
          <p:cNvSpPr/>
          <p:nvPr/>
        </p:nvSpPr>
        <p:spPr>
          <a:xfrm>
            <a:off x="2815437" y="3432420"/>
            <a:ext cx="216000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fr-FR" sz="1800" b="0" i="0" u="none" strike="noStrike" kern="1200">
              <a:ln>
                <a:noFill/>
              </a:ln>
              <a:latin typeface="Arial" pitchFamily="18"/>
              <a:ea typeface="Microsoft YaHei" pitchFamily="2"/>
              <a:cs typeface="Mangal" pitchFamily="2"/>
            </a:endParaRPr>
          </a:p>
        </p:txBody>
      </p:sp>
      <p:sp>
        <p:nvSpPr>
          <p:cNvPr id="12" name="Connecteur droit 11"/>
          <p:cNvSpPr/>
          <p:nvPr/>
        </p:nvSpPr>
        <p:spPr>
          <a:xfrm>
            <a:off x="4330677" y="3432420"/>
            <a:ext cx="216000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fr-FR" sz="1800" b="0" i="0" u="none" strike="noStrike" kern="1200">
              <a:ln>
                <a:noFill/>
              </a:ln>
              <a:latin typeface="Arial" pitchFamily="18"/>
              <a:ea typeface="Microsoft YaHei" pitchFamily="2"/>
              <a:cs typeface="Mangal" pitchFamily="2"/>
            </a:endParaRPr>
          </a:p>
        </p:txBody>
      </p:sp>
      <p:sp>
        <p:nvSpPr>
          <p:cNvPr id="13" name="Connecteur droit 12"/>
          <p:cNvSpPr/>
          <p:nvPr/>
        </p:nvSpPr>
        <p:spPr>
          <a:xfrm>
            <a:off x="5911437" y="3432420"/>
            <a:ext cx="216000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fr-FR" sz="1800" b="0" i="0" u="none" strike="noStrike" kern="1200">
              <a:ln>
                <a:noFill/>
              </a:ln>
              <a:latin typeface="Arial" pitchFamily="18"/>
              <a:ea typeface="Microsoft YaHei" pitchFamily="2"/>
              <a:cs typeface="Mangal" pitchFamily="2"/>
            </a:endParaRPr>
          </a:p>
        </p:txBody>
      </p:sp>
      <p:sp>
        <p:nvSpPr>
          <p:cNvPr id="14" name="Connecteur droit 13"/>
          <p:cNvSpPr/>
          <p:nvPr/>
        </p:nvSpPr>
        <p:spPr>
          <a:xfrm>
            <a:off x="6794877" y="3432420"/>
            <a:ext cx="216000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fr-FR" sz="1800" b="0" i="0" u="none" strike="noStrike" kern="1200">
              <a:ln>
                <a:noFill/>
              </a:ln>
              <a:latin typeface="Arial" pitchFamily="18"/>
              <a:ea typeface="Microsoft YaHei" pitchFamily="2"/>
              <a:cs typeface="Mangal" pitchFamily="2"/>
            </a:endParaRPr>
          </a:p>
        </p:txBody>
      </p:sp>
      <p:sp>
        <p:nvSpPr>
          <p:cNvPr id="15" name="Connecteur droit 14"/>
          <p:cNvSpPr/>
          <p:nvPr/>
        </p:nvSpPr>
        <p:spPr>
          <a:xfrm>
            <a:off x="7639437" y="3432420"/>
            <a:ext cx="216000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fr-FR" sz="1800" b="0" i="0" u="none" strike="noStrike" kern="1200">
              <a:ln>
                <a:noFill/>
              </a:ln>
              <a:latin typeface="Arial" pitchFamily="18"/>
              <a:ea typeface="Microsoft YaHei" pitchFamily="2"/>
              <a:cs typeface="Mangal" pitchFamily="2"/>
            </a:endParaRPr>
          </a:p>
        </p:txBody>
      </p:sp>
      <p:pic>
        <p:nvPicPr>
          <p:cNvPr id="16" name="Image 15"/>
          <p:cNvPicPr>
            <a:picLocks noChangeAspect="1"/>
          </p:cNvPicPr>
          <p:nvPr/>
        </p:nvPicPr>
        <p:blipFill>
          <a:blip r:embed="rId9">
            <a:lum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742795" y="3922555"/>
            <a:ext cx="1457280" cy="209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Image 16"/>
          <p:cNvPicPr>
            <a:picLocks noChangeAspect="1"/>
          </p:cNvPicPr>
          <p:nvPr/>
        </p:nvPicPr>
        <p:blipFill>
          <a:blip r:embed="rId10">
            <a:lum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032662" y="5205988"/>
            <a:ext cx="2000160" cy="190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Image 17"/>
          <p:cNvPicPr>
            <a:picLocks noChangeAspect="1"/>
          </p:cNvPicPr>
          <p:nvPr/>
        </p:nvPicPr>
        <p:blipFill>
          <a:blip r:embed="rId11">
            <a:lum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773297" y="5564943"/>
            <a:ext cx="923759" cy="2379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18028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5471</TotalTime>
  <Words>4073</Words>
  <Application>Microsoft Office PowerPoint</Application>
  <PresentationFormat>Affichage à l'écran (4:3)</PresentationFormat>
  <Paragraphs>840</Paragraphs>
  <Slides>128</Slides>
  <Notes>103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128</vt:i4>
      </vt:variant>
    </vt:vector>
  </HeadingPairs>
  <TitlesOfParts>
    <vt:vector size="136" baseType="lpstr">
      <vt:lpstr>Microsoft YaHei</vt:lpstr>
      <vt:lpstr>Arial</vt:lpstr>
      <vt:lpstr>Calibri</vt:lpstr>
      <vt:lpstr>Consolas</vt:lpstr>
      <vt:lpstr>Mangal</vt:lpstr>
      <vt:lpstr>StarSymbol</vt:lpstr>
      <vt:lpstr>Wingdings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2°) Démarrer (Ou redémarrer si le service est déjà en cours d’exécution) le service du serveur Reporting Services</vt:lpstr>
      <vt:lpstr>Présentation PowerPoint</vt:lpstr>
      <vt:lpstr>3°) Se connecter au serveur SSRS depuis la console SSMS</vt:lpstr>
      <vt:lpstr>Présentation PowerPoint</vt:lpstr>
      <vt:lpstr>En vous explorant le contenu du serveur SSRS, vous aurez peut-être l’erreur suivante :         Pour la solutionner, baisser le niveau de sécurité d’accès au serveur SSRS :   1/ Ouvrir le fichier rsreportserver.config avec un éditeur de texte (Avec Notepad par exemple)  2/ Modifier :       En :   3/ Redémarrez le serveur SSRS  </vt:lpstr>
      <vt:lpstr>4°) Déposer les fichiers sources du Projet de Reporting sur votre serveur cible</vt:lpstr>
      <vt:lpstr>5°) Ouvrir SSDT et charger le projet </vt:lpstr>
      <vt:lpstr>Présentation PowerPoint</vt:lpstr>
      <vt:lpstr>Présentation PowerPoint</vt:lpstr>
      <vt:lpstr>Paramétrage du mode « Authentification Windows » pour Reporting Services</vt:lpstr>
      <vt:lpstr>6°) Paramétrage du gestionnaire de configuration de Reporting Services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>GCE Tech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S0075842</dc:creator>
  <cp:lastModifiedBy>thomas fraunhofer</cp:lastModifiedBy>
  <cp:revision>460</cp:revision>
  <cp:lastPrinted>2015-06-29T11:48:16Z</cp:lastPrinted>
  <dcterms:created xsi:type="dcterms:W3CDTF">2015-04-28T11:53:17Z</dcterms:created>
  <dcterms:modified xsi:type="dcterms:W3CDTF">2015-10-14T09:59:31Z</dcterms:modified>
</cp:coreProperties>
</file>